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73" r:id="rId2"/>
    <p:sldId id="274" r:id="rId3"/>
    <p:sldId id="256" r:id="rId4"/>
    <p:sldId id="263" r:id="rId5"/>
    <p:sldId id="265" r:id="rId6"/>
    <p:sldId id="269" r:id="rId7"/>
    <p:sldId id="267" r:id="rId8"/>
    <p:sldId id="262" r:id="rId9"/>
    <p:sldId id="270" r:id="rId10"/>
    <p:sldId id="290" r:id="rId11"/>
    <p:sldId id="293" r:id="rId12"/>
    <p:sldId id="271" r:id="rId13"/>
    <p:sldId id="279" r:id="rId14"/>
    <p:sldId id="276" r:id="rId15"/>
    <p:sldId id="277" r:id="rId16"/>
    <p:sldId id="278" r:id="rId17"/>
    <p:sldId id="280" r:id="rId18"/>
    <p:sldId id="257" r:id="rId19"/>
    <p:sldId id="285" r:id="rId20"/>
    <p:sldId id="289" r:id="rId21"/>
    <p:sldId id="291" r:id="rId22"/>
    <p:sldId id="264" r:id="rId23"/>
    <p:sldId id="287" r:id="rId24"/>
    <p:sldId id="260" r:id="rId25"/>
    <p:sldId id="261" r:id="rId26"/>
    <p:sldId id="27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e McIver" initials="DM" lastIdx="2" clrIdx="0">
    <p:extLst>
      <p:ext uri="{19B8F6BF-5375-455C-9EA6-DF929625EA0E}">
        <p15:presenceInfo xmlns:p15="http://schemas.microsoft.com/office/powerpoint/2012/main" userId="474dadc7fb6810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5" d="100"/>
          <a:sy n="155" d="100"/>
        </p:scale>
        <p:origin x="1974"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n-US" dirty="0"/>
              <a:t>Age Range</a:t>
            </a:r>
          </a:p>
        </c:rich>
      </c:tx>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2018-2019</c:v>
                </c:pt>
              </c:strCache>
            </c:strRef>
          </c:tx>
          <c:spPr>
            <a:solidFill>
              <a:schemeClr val="accent4">
                <a:shade val="76000"/>
              </a:schemeClr>
            </a:solidFill>
            <a:ln>
              <a:noFill/>
            </a:ln>
            <a:effectLst/>
          </c:spPr>
          <c:invertIfNegative val="0"/>
          <c:cat>
            <c:strRef>
              <c:f>Sheet1!$A$2:$A$4</c:f>
              <c:strCache>
                <c:ptCount val="3"/>
                <c:pt idx="0">
                  <c:v>2-Years-Old</c:v>
                </c:pt>
                <c:pt idx="1">
                  <c:v>3-Years-Old</c:v>
                </c:pt>
                <c:pt idx="2">
                  <c:v>4-Years-Old</c:v>
                </c:pt>
              </c:strCache>
            </c:strRef>
          </c:cat>
          <c:val>
            <c:numRef>
              <c:f>Sheet1!$B$2:$B$4</c:f>
              <c:numCache>
                <c:formatCode>General</c:formatCode>
                <c:ptCount val="3"/>
                <c:pt idx="0">
                  <c:v>0</c:v>
                </c:pt>
                <c:pt idx="1">
                  <c:v>174</c:v>
                </c:pt>
                <c:pt idx="2">
                  <c:v>162</c:v>
                </c:pt>
              </c:numCache>
            </c:numRef>
          </c:val>
          <c:extLst>
            <c:ext xmlns:c16="http://schemas.microsoft.com/office/drawing/2014/chart" uri="{C3380CC4-5D6E-409C-BE32-E72D297353CC}">
              <c16:uniqueId val="{00000000-92AE-47D7-B82A-632C0F148FB7}"/>
            </c:ext>
          </c:extLst>
        </c:ser>
        <c:ser>
          <c:idx val="1"/>
          <c:order val="1"/>
          <c:tx>
            <c:strRef>
              <c:f>Sheet1!$C$1</c:f>
              <c:strCache>
                <c:ptCount val="1"/>
                <c:pt idx="0">
                  <c:v>2019-2020</c:v>
                </c:pt>
              </c:strCache>
            </c:strRef>
          </c:tx>
          <c:spPr>
            <a:solidFill>
              <a:schemeClr val="accent4">
                <a:tint val="77000"/>
              </a:schemeClr>
            </a:solidFill>
            <a:ln>
              <a:noFill/>
            </a:ln>
            <a:effectLst/>
          </c:spPr>
          <c:invertIfNegative val="0"/>
          <c:cat>
            <c:strRef>
              <c:f>Sheet1!$A$2:$A$4</c:f>
              <c:strCache>
                <c:ptCount val="3"/>
                <c:pt idx="0">
                  <c:v>2-Years-Old</c:v>
                </c:pt>
                <c:pt idx="1">
                  <c:v>3-Years-Old</c:v>
                </c:pt>
                <c:pt idx="2">
                  <c:v>4-Years-Old</c:v>
                </c:pt>
              </c:strCache>
            </c:strRef>
          </c:cat>
          <c:val>
            <c:numRef>
              <c:f>Sheet1!$C$2:$C$4</c:f>
              <c:numCache>
                <c:formatCode>General</c:formatCode>
                <c:ptCount val="3"/>
                <c:pt idx="0">
                  <c:v>7</c:v>
                </c:pt>
                <c:pt idx="1">
                  <c:v>186</c:v>
                </c:pt>
                <c:pt idx="2">
                  <c:v>135</c:v>
                </c:pt>
              </c:numCache>
            </c:numRef>
          </c:val>
          <c:extLst>
            <c:ext xmlns:c16="http://schemas.microsoft.com/office/drawing/2014/chart" uri="{C3380CC4-5D6E-409C-BE32-E72D297353CC}">
              <c16:uniqueId val="{00000001-92AE-47D7-B82A-632C0F148FB7}"/>
            </c:ext>
          </c:extLst>
        </c:ser>
        <c:dLbls>
          <c:showLegendKey val="0"/>
          <c:showVal val="0"/>
          <c:showCatName val="0"/>
          <c:showSerName val="0"/>
          <c:showPercent val="0"/>
          <c:showBubbleSize val="0"/>
        </c:dLbls>
        <c:gapWidth val="267"/>
        <c:overlap val="-43"/>
        <c:axId val="129208320"/>
        <c:axId val="129210624"/>
      </c:barChart>
      <c:catAx>
        <c:axId val="1292083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29210624"/>
        <c:crosses val="autoZero"/>
        <c:auto val="1"/>
        <c:lblAlgn val="ctr"/>
        <c:lblOffset val="100"/>
        <c:noMultiLvlLbl val="0"/>
      </c:catAx>
      <c:valAx>
        <c:axId val="1292106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2920832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Eligibility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2019-2020</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Foster Child</c:v>
                </c:pt>
                <c:pt idx="1">
                  <c:v>Homelessness</c:v>
                </c:pt>
                <c:pt idx="2">
                  <c:v>Public Assistance</c:v>
                </c:pt>
                <c:pt idx="3">
                  <c:v>Income Below 100%</c:v>
                </c:pt>
                <c:pt idx="4">
                  <c:v>Income Between 100%-130%</c:v>
                </c:pt>
                <c:pt idx="5">
                  <c:v>Over Income Above 130%</c:v>
                </c:pt>
              </c:strCache>
            </c:strRef>
          </c:cat>
          <c:val>
            <c:numRef>
              <c:f>Sheet1!$B$2:$B$7</c:f>
              <c:numCache>
                <c:formatCode>General</c:formatCode>
                <c:ptCount val="6"/>
                <c:pt idx="0">
                  <c:v>13</c:v>
                </c:pt>
                <c:pt idx="1">
                  <c:v>17</c:v>
                </c:pt>
                <c:pt idx="2">
                  <c:v>11</c:v>
                </c:pt>
                <c:pt idx="3">
                  <c:v>275</c:v>
                </c:pt>
                <c:pt idx="4">
                  <c:v>1</c:v>
                </c:pt>
                <c:pt idx="5">
                  <c:v>7</c:v>
                </c:pt>
              </c:numCache>
            </c:numRef>
          </c:val>
          <c:extLst>
            <c:ext xmlns:c16="http://schemas.microsoft.com/office/drawing/2014/chart" uri="{C3380CC4-5D6E-409C-BE32-E72D297353CC}">
              <c16:uniqueId val="{00000000-E136-4505-BDAB-3CC82EA13AA9}"/>
            </c:ext>
          </c:extLst>
        </c:ser>
        <c:ser>
          <c:idx val="1"/>
          <c:order val="1"/>
          <c:tx>
            <c:strRef>
              <c:f>Sheet1!$C$1</c:f>
              <c:strCache>
                <c:ptCount val="1"/>
                <c:pt idx="0">
                  <c:v>2018-2019</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Foster Child</c:v>
                </c:pt>
                <c:pt idx="1">
                  <c:v>Homelessness</c:v>
                </c:pt>
                <c:pt idx="2">
                  <c:v>Public Assistance</c:v>
                </c:pt>
                <c:pt idx="3">
                  <c:v>Income Below 100%</c:v>
                </c:pt>
                <c:pt idx="4">
                  <c:v>Income Between 100%-130%</c:v>
                </c:pt>
                <c:pt idx="5">
                  <c:v>Over Income Above 130%</c:v>
                </c:pt>
              </c:strCache>
            </c:strRef>
          </c:cat>
          <c:val>
            <c:numRef>
              <c:f>Sheet1!$C$2:$C$7</c:f>
              <c:numCache>
                <c:formatCode>General</c:formatCode>
                <c:ptCount val="6"/>
                <c:pt idx="0">
                  <c:v>9</c:v>
                </c:pt>
                <c:pt idx="1">
                  <c:v>22</c:v>
                </c:pt>
                <c:pt idx="2">
                  <c:v>15</c:v>
                </c:pt>
                <c:pt idx="3">
                  <c:v>276</c:v>
                </c:pt>
                <c:pt idx="4">
                  <c:v>5</c:v>
                </c:pt>
                <c:pt idx="5">
                  <c:v>1</c:v>
                </c:pt>
              </c:numCache>
            </c:numRef>
          </c:val>
          <c:extLst>
            <c:ext xmlns:c16="http://schemas.microsoft.com/office/drawing/2014/chart" uri="{C3380CC4-5D6E-409C-BE32-E72D297353CC}">
              <c16:uniqueId val="{00000001-E136-4505-BDAB-3CC82EA13AA9}"/>
            </c:ext>
          </c:extLst>
        </c:ser>
        <c:dLbls>
          <c:dLblPos val="inEnd"/>
          <c:showLegendKey val="0"/>
          <c:showVal val="1"/>
          <c:showCatName val="0"/>
          <c:showSerName val="0"/>
          <c:showPercent val="0"/>
          <c:showBubbleSize val="0"/>
        </c:dLbls>
        <c:gapWidth val="65"/>
        <c:axId val="114517120"/>
        <c:axId val="114532736"/>
      </c:barChart>
      <c:catAx>
        <c:axId val="1145171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4532736"/>
        <c:crosses val="autoZero"/>
        <c:auto val="1"/>
        <c:lblAlgn val="ctr"/>
        <c:lblOffset val="100"/>
        <c:noMultiLvlLbl val="0"/>
      </c:catAx>
      <c:valAx>
        <c:axId val="1145327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45171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Federal or Other Assistance</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2018-2019</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TANF</c:v>
                </c:pt>
                <c:pt idx="1">
                  <c:v>SSI</c:v>
                </c:pt>
                <c:pt idx="2">
                  <c:v>WIC</c:v>
                </c:pt>
                <c:pt idx="3">
                  <c:v>SNAP</c:v>
                </c:pt>
              </c:strCache>
            </c:strRef>
          </c:cat>
          <c:val>
            <c:numRef>
              <c:f>Sheet1!$B$2:$B$5</c:f>
              <c:numCache>
                <c:formatCode>General</c:formatCode>
                <c:ptCount val="4"/>
                <c:pt idx="0">
                  <c:v>8</c:v>
                </c:pt>
                <c:pt idx="1">
                  <c:v>37</c:v>
                </c:pt>
                <c:pt idx="2">
                  <c:v>116</c:v>
                </c:pt>
                <c:pt idx="3">
                  <c:v>180</c:v>
                </c:pt>
              </c:numCache>
            </c:numRef>
          </c:val>
          <c:extLst>
            <c:ext xmlns:c16="http://schemas.microsoft.com/office/drawing/2014/chart" uri="{C3380CC4-5D6E-409C-BE32-E72D297353CC}">
              <c16:uniqueId val="{00000000-4D69-4C29-B139-86AAAA46C7F9}"/>
            </c:ext>
          </c:extLst>
        </c:ser>
        <c:ser>
          <c:idx val="1"/>
          <c:order val="1"/>
          <c:tx>
            <c:strRef>
              <c:f>Sheet1!$C$1</c:f>
              <c:strCache>
                <c:ptCount val="1"/>
                <c:pt idx="0">
                  <c:v>2019-2020</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TANF</c:v>
                </c:pt>
                <c:pt idx="1">
                  <c:v>SSI</c:v>
                </c:pt>
                <c:pt idx="2">
                  <c:v>WIC</c:v>
                </c:pt>
                <c:pt idx="3">
                  <c:v>SNAP</c:v>
                </c:pt>
              </c:strCache>
            </c:strRef>
          </c:cat>
          <c:val>
            <c:numRef>
              <c:f>Sheet1!$C$2:$C$5</c:f>
              <c:numCache>
                <c:formatCode>General</c:formatCode>
                <c:ptCount val="4"/>
                <c:pt idx="0">
                  <c:v>3</c:v>
                </c:pt>
                <c:pt idx="1">
                  <c:v>26</c:v>
                </c:pt>
                <c:pt idx="2">
                  <c:v>109</c:v>
                </c:pt>
                <c:pt idx="3">
                  <c:v>170</c:v>
                </c:pt>
              </c:numCache>
            </c:numRef>
          </c:val>
          <c:extLst>
            <c:ext xmlns:c16="http://schemas.microsoft.com/office/drawing/2014/chart" uri="{C3380CC4-5D6E-409C-BE32-E72D297353CC}">
              <c16:uniqueId val="{00000001-4D69-4C29-B139-86AAAA46C7F9}"/>
            </c:ext>
          </c:extLst>
        </c:ser>
        <c:dLbls>
          <c:dLblPos val="outEnd"/>
          <c:showLegendKey val="0"/>
          <c:showVal val="1"/>
          <c:showCatName val="0"/>
          <c:showSerName val="0"/>
          <c:showPercent val="0"/>
          <c:showBubbleSize val="0"/>
        </c:dLbls>
        <c:gapWidth val="100"/>
        <c:overlap val="-24"/>
        <c:axId val="132303104"/>
        <c:axId val="138383360"/>
      </c:barChart>
      <c:catAx>
        <c:axId val="1323031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8383360"/>
        <c:crosses val="autoZero"/>
        <c:auto val="1"/>
        <c:lblAlgn val="ctr"/>
        <c:lblOffset val="100"/>
        <c:noMultiLvlLbl val="0"/>
      </c:catAx>
      <c:valAx>
        <c:axId val="1383833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230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Outcomes</c:v>
                </c:pt>
              </c:strCache>
            </c:strRef>
          </c:tx>
          <c:spPr>
            <a:solidFill>
              <a:schemeClr val="accent1"/>
            </a:solidFill>
            <a:ln>
              <a:noFill/>
            </a:ln>
            <a:effectLst/>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Actural Enrollment</c:v>
                </c:pt>
                <c:pt idx="1">
                  <c:v>Dental Exams</c:v>
                </c:pt>
                <c:pt idx="2">
                  <c:v>Dental Treatments</c:v>
                </c:pt>
                <c:pt idx="3">
                  <c:v>Physical Exams</c:v>
                </c:pt>
                <c:pt idx="4">
                  <c:v>Medical Treatments</c:v>
                </c:pt>
                <c:pt idx="5">
                  <c:v>Visions</c:v>
                </c:pt>
                <c:pt idx="6">
                  <c:v>Vision/Follow-ups</c:v>
                </c:pt>
                <c:pt idx="7">
                  <c:v>DIAL-4/Developmental</c:v>
                </c:pt>
                <c:pt idx="8">
                  <c:v>DIAL-4/Developmental/Follow-ups</c:v>
                </c:pt>
                <c:pt idx="9">
                  <c:v>Developmental Impairment</c:v>
                </c:pt>
                <c:pt idx="10">
                  <c:v>Health Impairment</c:v>
                </c:pt>
              </c:strCache>
            </c:strRef>
          </c:cat>
          <c:val>
            <c:numRef>
              <c:f>Sheet1!$B$2:$B$12</c:f>
              <c:numCache>
                <c:formatCode>General</c:formatCode>
                <c:ptCount val="11"/>
                <c:pt idx="0">
                  <c:v>324</c:v>
                </c:pt>
                <c:pt idx="1">
                  <c:v>324</c:v>
                </c:pt>
                <c:pt idx="2">
                  <c:v>100</c:v>
                </c:pt>
                <c:pt idx="3">
                  <c:v>324</c:v>
                </c:pt>
                <c:pt idx="4">
                  <c:v>51</c:v>
                </c:pt>
                <c:pt idx="5">
                  <c:v>324</c:v>
                </c:pt>
                <c:pt idx="6">
                  <c:v>44</c:v>
                </c:pt>
                <c:pt idx="7">
                  <c:v>230</c:v>
                </c:pt>
                <c:pt idx="8">
                  <c:v>55</c:v>
                </c:pt>
                <c:pt idx="9">
                  <c:v>6</c:v>
                </c:pt>
                <c:pt idx="10">
                  <c:v>17</c:v>
                </c:pt>
              </c:numCache>
            </c:numRef>
          </c:val>
          <c:extLst>
            <c:ext xmlns:c16="http://schemas.microsoft.com/office/drawing/2014/chart" uri="{C3380CC4-5D6E-409C-BE32-E72D297353CC}">
              <c16:uniqueId val="{00000000-CE4B-4E66-9FC7-1D5D33B382AC}"/>
            </c:ext>
          </c:extLst>
        </c:ser>
        <c:dLbls>
          <c:showLegendKey val="0"/>
          <c:showVal val="0"/>
          <c:showCatName val="0"/>
          <c:showSerName val="0"/>
          <c:showPercent val="0"/>
          <c:showBubbleSize val="0"/>
        </c:dLbls>
        <c:gapWidth val="75"/>
        <c:overlap val="40"/>
        <c:axId val="189285504"/>
        <c:axId val="189287808"/>
      </c:barChart>
      <c:catAx>
        <c:axId val="1892855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189287808"/>
        <c:crosses val="autoZero"/>
        <c:auto val="1"/>
        <c:lblAlgn val="ctr"/>
        <c:lblOffset val="100"/>
        <c:noMultiLvlLbl val="0"/>
      </c:catAx>
      <c:valAx>
        <c:axId val="1892878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189285504"/>
        <c:crosses val="autoZero"/>
        <c:crossBetween val="between"/>
      </c:valAx>
      <c:spPr>
        <a:pattFill prst="ltDnDiag">
          <a:fgClr>
            <a:schemeClr val="dk1">
              <a:lumMod val="15000"/>
              <a:lumOff val="85000"/>
            </a:schemeClr>
          </a:fgClr>
          <a:bgClr>
            <a:schemeClr val="lt1"/>
          </a:bgClr>
        </a:pattFill>
        <a:ln>
          <a:noFill/>
        </a:ln>
        <a:effectLst/>
      </c:spPr>
    </c:plotArea>
    <c:legend>
      <c:legendPos val="r"/>
      <c:overlay val="0"/>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Served 9 % of Children with Disabilities</a:t>
            </a:r>
          </a:p>
        </c:rich>
      </c:tx>
      <c:overlay val="0"/>
    </c:title>
    <c:autoTitleDeleted val="0"/>
    <c:plotArea>
      <c:layout/>
      <c:pieChart>
        <c:varyColors val="1"/>
        <c:ser>
          <c:idx val="0"/>
          <c:order val="0"/>
          <c:tx>
            <c:strRef>
              <c:f>Sheet1!$B$1</c:f>
              <c:strCache>
                <c:ptCount val="1"/>
                <c:pt idx="0">
                  <c:v>Sales</c:v>
                </c:pt>
              </c:strCache>
            </c:strRef>
          </c:tx>
          <c:explosion val="25"/>
          <c:cat>
            <c:strRef>
              <c:f>Sheet1!$A$2:$A$3</c:f>
              <c:strCache>
                <c:ptCount val="2"/>
                <c:pt idx="0">
                  <c:v> 300  Children   </c:v>
                </c:pt>
                <c:pt idx="1">
                  <c:v>27 Children with IEPs</c:v>
                </c:pt>
              </c:strCache>
            </c:strRef>
          </c:cat>
          <c:val>
            <c:numRef>
              <c:f>Sheet1!$B$2:$B$3</c:f>
              <c:numCache>
                <c:formatCode>General</c:formatCode>
                <c:ptCount val="2"/>
                <c:pt idx="0">
                  <c:v>300</c:v>
                </c:pt>
                <c:pt idx="1">
                  <c:v>27</c:v>
                </c:pt>
              </c:numCache>
            </c:numRef>
          </c:val>
          <c:extLst>
            <c:ext xmlns:c16="http://schemas.microsoft.com/office/drawing/2014/chart" uri="{C3380CC4-5D6E-409C-BE32-E72D297353CC}">
              <c16:uniqueId val="{00000000-5D04-49BA-81DB-3DD74A19244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7906226953418922"/>
          <c:y val="0.45427695851194611"/>
          <c:w val="0.22093777340332463"/>
          <c:h val="0.54572320351847969"/>
        </c:manualLayout>
      </c:layout>
      <c:overlay val="0"/>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Teacher Qualifications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a:outerShdw blurRad="254000" sx="102000" sy="102000" algn="ctr" rotWithShape="0">
                <a:prstClr val="black">
                  <a:alpha val="20000"/>
                </a:prstClr>
              </a:outerShdw>
            </a:effectLst>
          </c:spPr>
          <c:invertIfNegative val="0"/>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 of Teachers Holding a Bachelor's Degree</c:v>
                </c:pt>
                <c:pt idx="1">
                  <c:v>%  of Teachers Holding an Associate's Degree</c:v>
                </c:pt>
              </c:strCache>
            </c:strRef>
          </c:cat>
          <c:val>
            <c:numRef>
              <c:f>Sheet1!$B$2:$B$3</c:f>
              <c:numCache>
                <c:formatCode>0%</c:formatCode>
                <c:ptCount val="2"/>
                <c:pt idx="0" formatCode="0.00%">
                  <c:v>0.87500000000000022</c:v>
                </c:pt>
                <c:pt idx="1">
                  <c:v>0.12000000000000002</c:v>
                </c:pt>
              </c:numCache>
            </c:numRef>
          </c:val>
          <c:extLst>
            <c:ext xmlns:c16="http://schemas.microsoft.com/office/drawing/2014/chart" uri="{C3380CC4-5D6E-409C-BE32-E72D297353CC}">
              <c16:uniqueId val="{00000000-E62A-4171-BE29-8DABA46FAA61}"/>
            </c:ext>
          </c:extLst>
        </c:ser>
        <c:dLbls>
          <c:showLegendKey val="0"/>
          <c:showVal val="0"/>
          <c:showCatName val="0"/>
          <c:showSerName val="0"/>
          <c:showPercent val="0"/>
          <c:showBubbleSize val="0"/>
        </c:dLbls>
        <c:gapWidth val="150"/>
        <c:axId val="80979456"/>
        <c:axId val="80977920"/>
      </c:barChart>
      <c:valAx>
        <c:axId val="8097792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80979456"/>
        <c:crosses val="autoZero"/>
        <c:crossBetween val="between"/>
      </c:valAx>
      <c:catAx>
        <c:axId val="80979456"/>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0977920"/>
        <c:crosses val="autoZero"/>
        <c:auto val="1"/>
        <c:lblAlgn val="ctr"/>
        <c:lblOffset val="100"/>
        <c:noMultiLvlLbl val="0"/>
      </c:cat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nap2objects.com/2010/02/free-complete-breakfast-vector/" TargetMode="External"/><Relationship Id="rId1" Type="http://schemas.openxmlformats.org/officeDocument/2006/relationships/image" Target="../media/image12.jpeg"/><Relationship Id="rId6" Type="http://schemas.openxmlformats.org/officeDocument/2006/relationships/hyperlink" Target="https://eeqbalz.wordpress.com/2011/01/26/strange-but-true/" TargetMode="External"/><Relationship Id="rId5" Type="http://schemas.openxmlformats.org/officeDocument/2006/relationships/image" Target="../media/image14.gif"/><Relationship Id="rId4" Type="http://schemas.openxmlformats.org/officeDocument/2006/relationships/hyperlink" Target="https://epicmommyadventures.com/2013/09/easy-healthy-lunch-box-ideas-from-an-ideal-mom/"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nap2objects.com/2010/02/free-complete-breakfast-vector/" TargetMode="External"/><Relationship Id="rId1" Type="http://schemas.openxmlformats.org/officeDocument/2006/relationships/image" Target="../media/image12.jpeg"/><Relationship Id="rId6" Type="http://schemas.openxmlformats.org/officeDocument/2006/relationships/hyperlink" Target="https://eeqbalz.wordpress.com/2011/01/26/strange-but-true/" TargetMode="External"/><Relationship Id="rId5" Type="http://schemas.openxmlformats.org/officeDocument/2006/relationships/image" Target="../media/image14.gif"/><Relationship Id="rId4" Type="http://schemas.openxmlformats.org/officeDocument/2006/relationships/hyperlink" Target="https://epicmommyadventures.com/2013/09/easy-healthy-lunch-box-ideas-from-an-ideal-m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A1F81-200F-4A34-9A34-5F7E93B9790F}" type="doc">
      <dgm:prSet loTypeId="urn:microsoft.com/office/officeart/2005/8/layout/hList2#2" loCatId="list" qsTypeId="urn:microsoft.com/office/officeart/2005/8/quickstyle/simple1" qsCatId="simple" csTypeId="urn:microsoft.com/office/officeart/2005/8/colors/accent1_2" csCatId="accent1" phldr="1"/>
      <dgm:spPr/>
      <dgm:t>
        <a:bodyPr/>
        <a:lstStyle/>
        <a:p>
          <a:endParaRPr lang="en-US"/>
        </a:p>
      </dgm:t>
    </dgm:pt>
    <dgm:pt modelId="{3C5DB712-2AD7-49DE-8C6B-3DA95FBB4FF7}">
      <dgm:prSet phldrT="[Text]"/>
      <dgm:spPr/>
      <dgm:t>
        <a:bodyPr/>
        <a:lstStyle/>
        <a:p>
          <a:r>
            <a:rPr lang="en-US" dirty="0"/>
            <a:t>Breakfast</a:t>
          </a:r>
        </a:p>
      </dgm:t>
    </dgm:pt>
    <dgm:pt modelId="{1EFDC488-0F81-4AA9-BDC7-864CA7AD9140}" type="parTrans" cxnId="{8CB2223F-705B-44AE-BAD2-6ED187F25CB2}">
      <dgm:prSet/>
      <dgm:spPr/>
      <dgm:t>
        <a:bodyPr/>
        <a:lstStyle/>
        <a:p>
          <a:endParaRPr lang="en-US"/>
        </a:p>
      </dgm:t>
    </dgm:pt>
    <dgm:pt modelId="{7F391CB5-4C74-40D1-AE5D-36621D0C0CA1}" type="sibTrans" cxnId="{8CB2223F-705B-44AE-BAD2-6ED187F25CB2}">
      <dgm:prSet/>
      <dgm:spPr/>
      <dgm:t>
        <a:bodyPr/>
        <a:lstStyle/>
        <a:p>
          <a:endParaRPr lang="en-US"/>
        </a:p>
      </dgm:t>
    </dgm:pt>
    <dgm:pt modelId="{C17D498C-A4BA-4AA0-8FC3-EFB102F45A00}">
      <dgm:prSet phldrT="[Text]"/>
      <dgm:spPr/>
      <dgm:t>
        <a:bodyPr/>
        <a:lstStyle/>
        <a:p>
          <a:r>
            <a:rPr lang="en-US" dirty="0"/>
            <a:t>Lunch</a:t>
          </a:r>
        </a:p>
      </dgm:t>
    </dgm:pt>
    <dgm:pt modelId="{28CB4DE9-5D73-44BB-8F52-CD585B288B39}" type="parTrans" cxnId="{8E28BD27-5663-46CA-8AA2-16ED4BC448A3}">
      <dgm:prSet/>
      <dgm:spPr/>
      <dgm:t>
        <a:bodyPr/>
        <a:lstStyle/>
        <a:p>
          <a:endParaRPr lang="en-US"/>
        </a:p>
      </dgm:t>
    </dgm:pt>
    <dgm:pt modelId="{D1B57DF0-46BF-42F2-B37B-7C0E6DD513C5}" type="sibTrans" cxnId="{8E28BD27-5663-46CA-8AA2-16ED4BC448A3}">
      <dgm:prSet/>
      <dgm:spPr/>
      <dgm:t>
        <a:bodyPr/>
        <a:lstStyle/>
        <a:p>
          <a:endParaRPr lang="en-US"/>
        </a:p>
      </dgm:t>
    </dgm:pt>
    <dgm:pt modelId="{DCE855CB-A3E1-462F-A7B2-537359F368F6}">
      <dgm:prSet phldrT="[Text]"/>
      <dgm:spPr/>
      <dgm:t>
        <a:bodyPr/>
        <a:lstStyle/>
        <a:p>
          <a:r>
            <a:rPr lang="en-US" dirty="0"/>
            <a:t>Snack</a:t>
          </a:r>
        </a:p>
      </dgm:t>
    </dgm:pt>
    <dgm:pt modelId="{341CAFD9-613E-4111-96E3-EB9C099E538D}" type="parTrans" cxnId="{CF89BCA1-DE4D-4C84-B0C3-A83197CAD17B}">
      <dgm:prSet/>
      <dgm:spPr/>
      <dgm:t>
        <a:bodyPr/>
        <a:lstStyle/>
        <a:p>
          <a:endParaRPr lang="en-US"/>
        </a:p>
      </dgm:t>
    </dgm:pt>
    <dgm:pt modelId="{D3246B33-5AEB-4FAE-9B4F-DD2CC1AFE41F}" type="sibTrans" cxnId="{CF89BCA1-DE4D-4C84-B0C3-A83197CAD17B}">
      <dgm:prSet/>
      <dgm:spPr/>
      <dgm:t>
        <a:bodyPr/>
        <a:lstStyle/>
        <a:p>
          <a:endParaRPr lang="en-US"/>
        </a:p>
      </dgm:t>
    </dgm:pt>
    <dgm:pt modelId="{9B1CB614-A2AF-49CD-AA66-0BCE56447AD7}">
      <dgm:prSet/>
      <dgm:spPr/>
      <dgm:t>
        <a:bodyPr/>
        <a:lstStyle/>
        <a:p>
          <a:r>
            <a:rPr lang="en-US" b="1" dirty="0"/>
            <a:t>32,709</a:t>
          </a:r>
          <a:endParaRPr lang="en-US" dirty="0"/>
        </a:p>
      </dgm:t>
    </dgm:pt>
    <dgm:pt modelId="{A45A449F-39CA-4995-BED4-DBB68B1A6533}" type="parTrans" cxnId="{195C5F02-2C46-417B-8E95-324A9EC8ADF5}">
      <dgm:prSet/>
      <dgm:spPr/>
      <dgm:t>
        <a:bodyPr/>
        <a:lstStyle/>
        <a:p>
          <a:endParaRPr lang="en-US"/>
        </a:p>
      </dgm:t>
    </dgm:pt>
    <dgm:pt modelId="{D909CA03-A9F6-4AC0-B05A-15BE51361E9E}" type="sibTrans" cxnId="{195C5F02-2C46-417B-8E95-324A9EC8ADF5}">
      <dgm:prSet/>
      <dgm:spPr/>
      <dgm:t>
        <a:bodyPr/>
        <a:lstStyle/>
        <a:p>
          <a:endParaRPr lang="en-US"/>
        </a:p>
      </dgm:t>
    </dgm:pt>
    <dgm:pt modelId="{B9BBCA87-5018-40CF-BF2F-7DED2E4D51F8}">
      <dgm:prSet/>
      <dgm:spPr/>
      <dgm:t>
        <a:bodyPr/>
        <a:lstStyle/>
        <a:p>
          <a:r>
            <a:rPr lang="en-US" b="1" dirty="0"/>
            <a:t>32,291</a:t>
          </a:r>
          <a:endParaRPr lang="en-US" dirty="0"/>
        </a:p>
      </dgm:t>
    </dgm:pt>
    <dgm:pt modelId="{55E3332E-4303-4849-9DE6-ED648DCDBBE1}" type="parTrans" cxnId="{EFDC9C1B-25C5-4472-8C0F-5099A1AA337A}">
      <dgm:prSet/>
      <dgm:spPr/>
      <dgm:t>
        <a:bodyPr/>
        <a:lstStyle/>
        <a:p>
          <a:endParaRPr lang="en-US"/>
        </a:p>
      </dgm:t>
    </dgm:pt>
    <dgm:pt modelId="{91B815A4-7330-439D-ACCB-B3BB128ACBF1}" type="sibTrans" cxnId="{EFDC9C1B-25C5-4472-8C0F-5099A1AA337A}">
      <dgm:prSet/>
      <dgm:spPr/>
      <dgm:t>
        <a:bodyPr/>
        <a:lstStyle/>
        <a:p>
          <a:endParaRPr lang="en-US"/>
        </a:p>
      </dgm:t>
    </dgm:pt>
    <dgm:pt modelId="{3F02CB60-CAF8-4620-B0DF-3C7344DB2AE2}">
      <dgm:prSet/>
      <dgm:spPr/>
      <dgm:t>
        <a:bodyPr/>
        <a:lstStyle/>
        <a:p>
          <a:r>
            <a:rPr lang="en-US" b="1" dirty="0"/>
            <a:t>30,700</a:t>
          </a:r>
          <a:endParaRPr lang="en-US" dirty="0"/>
        </a:p>
      </dgm:t>
    </dgm:pt>
    <dgm:pt modelId="{A69EFB0D-8366-4804-958B-CAC81EF92E42}" type="parTrans" cxnId="{3B49049D-2A1D-4FB4-B753-C2F7E197CC3C}">
      <dgm:prSet/>
      <dgm:spPr/>
      <dgm:t>
        <a:bodyPr/>
        <a:lstStyle/>
        <a:p>
          <a:endParaRPr lang="en-US"/>
        </a:p>
      </dgm:t>
    </dgm:pt>
    <dgm:pt modelId="{78120840-E3C2-4232-8E7D-4E2210457362}" type="sibTrans" cxnId="{3B49049D-2A1D-4FB4-B753-C2F7E197CC3C}">
      <dgm:prSet/>
      <dgm:spPr/>
      <dgm:t>
        <a:bodyPr/>
        <a:lstStyle/>
        <a:p>
          <a:endParaRPr lang="en-US"/>
        </a:p>
      </dgm:t>
    </dgm:pt>
    <dgm:pt modelId="{9FCDD898-B8F1-46FA-8220-D0ED5B352D55}" type="pres">
      <dgm:prSet presAssocID="{70EA1F81-200F-4A34-9A34-5F7E93B9790F}" presName="linearFlow" presStyleCnt="0">
        <dgm:presLayoutVars>
          <dgm:dir/>
          <dgm:animLvl val="lvl"/>
          <dgm:resizeHandles/>
        </dgm:presLayoutVars>
      </dgm:prSet>
      <dgm:spPr/>
      <dgm:t>
        <a:bodyPr/>
        <a:lstStyle/>
        <a:p>
          <a:endParaRPr lang="en-US"/>
        </a:p>
      </dgm:t>
    </dgm:pt>
    <dgm:pt modelId="{21E0C119-2EEA-437E-B5CA-226DA52CFDCD}" type="pres">
      <dgm:prSet presAssocID="{3C5DB712-2AD7-49DE-8C6B-3DA95FBB4FF7}" presName="compositeNode" presStyleCnt="0">
        <dgm:presLayoutVars>
          <dgm:bulletEnabled val="1"/>
        </dgm:presLayoutVars>
      </dgm:prSet>
      <dgm:spPr/>
    </dgm:pt>
    <dgm:pt modelId="{E5790EB4-E8D7-480C-BF42-9BB1B2043CE2}" type="pres">
      <dgm:prSet presAssocID="{3C5DB712-2AD7-49DE-8C6B-3DA95FBB4FF7}"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4000" r="-4000"/>
          </a:stretch>
        </a:blipFill>
      </dgm:spPr>
    </dgm:pt>
    <dgm:pt modelId="{9C1930DF-E662-4EFE-B130-620A19B9689E}" type="pres">
      <dgm:prSet presAssocID="{3C5DB712-2AD7-49DE-8C6B-3DA95FBB4FF7}" presName="childNode" presStyleLbl="node1" presStyleIdx="0" presStyleCnt="3">
        <dgm:presLayoutVars>
          <dgm:bulletEnabled val="1"/>
        </dgm:presLayoutVars>
      </dgm:prSet>
      <dgm:spPr/>
      <dgm:t>
        <a:bodyPr/>
        <a:lstStyle/>
        <a:p>
          <a:endParaRPr lang="en-US"/>
        </a:p>
      </dgm:t>
    </dgm:pt>
    <dgm:pt modelId="{31E72A0C-22CA-4BD4-AF6E-56827373A122}" type="pres">
      <dgm:prSet presAssocID="{3C5DB712-2AD7-49DE-8C6B-3DA95FBB4FF7}" presName="parentNode" presStyleLbl="revTx" presStyleIdx="0" presStyleCnt="3">
        <dgm:presLayoutVars>
          <dgm:chMax val="0"/>
          <dgm:bulletEnabled val="1"/>
        </dgm:presLayoutVars>
      </dgm:prSet>
      <dgm:spPr/>
      <dgm:t>
        <a:bodyPr/>
        <a:lstStyle/>
        <a:p>
          <a:endParaRPr lang="en-US"/>
        </a:p>
      </dgm:t>
    </dgm:pt>
    <dgm:pt modelId="{A1330D0C-4387-476C-A82C-DD2EB5BB9935}" type="pres">
      <dgm:prSet presAssocID="{7F391CB5-4C74-40D1-AE5D-36621D0C0CA1}" presName="sibTrans" presStyleCnt="0"/>
      <dgm:spPr/>
    </dgm:pt>
    <dgm:pt modelId="{3224DABD-6781-4922-8BAF-0B11D3BCFF28}" type="pres">
      <dgm:prSet presAssocID="{C17D498C-A4BA-4AA0-8FC3-EFB102F45A00}" presName="compositeNode" presStyleCnt="0">
        <dgm:presLayoutVars>
          <dgm:bulletEnabled val="1"/>
        </dgm:presLayoutVars>
      </dgm:prSet>
      <dgm:spPr/>
    </dgm:pt>
    <dgm:pt modelId="{9D4083FF-4C0A-4E9F-AD33-8C760AC766BF}" type="pres">
      <dgm:prSet presAssocID="{C17D498C-A4BA-4AA0-8FC3-EFB102F45A00}" presName="imag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l="-13000" r="-13000"/>
          </a:stretch>
        </a:blipFill>
      </dgm:spPr>
    </dgm:pt>
    <dgm:pt modelId="{F1E4807B-41E9-40E2-98F4-EA0E39D67954}" type="pres">
      <dgm:prSet presAssocID="{C17D498C-A4BA-4AA0-8FC3-EFB102F45A00}" presName="childNode" presStyleLbl="node1" presStyleIdx="1" presStyleCnt="3">
        <dgm:presLayoutVars>
          <dgm:bulletEnabled val="1"/>
        </dgm:presLayoutVars>
      </dgm:prSet>
      <dgm:spPr/>
      <dgm:t>
        <a:bodyPr/>
        <a:lstStyle/>
        <a:p>
          <a:endParaRPr lang="en-US"/>
        </a:p>
      </dgm:t>
    </dgm:pt>
    <dgm:pt modelId="{145B1D02-16FE-4F4F-85C0-D609F919083B}" type="pres">
      <dgm:prSet presAssocID="{C17D498C-A4BA-4AA0-8FC3-EFB102F45A00}" presName="parentNode" presStyleLbl="revTx" presStyleIdx="1" presStyleCnt="3">
        <dgm:presLayoutVars>
          <dgm:chMax val="0"/>
          <dgm:bulletEnabled val="1"/>
        </dgm:presLayoutVars>
      </dgm:prSet>
      <dgm:spPr/>
      <dgm:t>
        <a:bodyPr/>
        <a:lstStyle/>
        <a:p>
          <a:endParaRPr lang="en-US"/>
        </a:p>
      </dgm:t>
    </dgm:pt>
    <dgm:pt modelId="{024D7207-6CB2-4E45-8D48-FA400722D580}" type="pres">
      <dgm:prSet presAssocID="{D1B57DF0-46BF-42F2-B37B-7C0E6DD513C5}" presName="sibTrans" presStyleCnt="0"/>
      <dgm:spPr/>
    </dgm:pt>
    <dgm:pt modelId="{184440D2-34DF-46A9-94D0-25A57047061E}" type="pres">
      <dgm:prSet presAssocID="{DCE855CB-A3E1-462F-A7B2-537359F368F6}" presName="compositeNode" presStyleCnt="0">
        <dgm:presLayoutVars>
          <dgm:bulletEnabled val="1"/>
        </dgm:presLayoutVars>
      </dgm:prSet>
      <dgm:spPr/>
    </dgm:pt>
    <dgm:pt modelId="{BFFB9ADA-9370-4B45-9354-013FDB07CC80}" type="pres">
      <dgm:prSet presAssocID="{DCE855CB-A3E1-462F-A7B2-537359F368F6}"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6000" b="-6000"/>
          </a:stretch>
        </a:blipFill>
      </dgm:spPr>
      <dgm:t>
        <a:bodyPr/>
        <a:lstStyle/>
        <a:p>
          <a:endParaRPr lang="en-US"/>
        </a:p>
      </dgm:t>
    </dgm:pt>
    <dgm:pt modelId="{E1A2D159-9D9F-4CDD-BB4B-B43478D04DE1}" type="pres">
      <dgm:prSet presAssocID="{DCE855CB-A3E1-462F-A7B2-537359F368F6}" presName="childNode" presStyleLbl="node1" presStyleIdx="2" presStyleCnt="3">
        <dgm:presLayoutVars>
          <dgm:bulletEnabled val="1"/>
        </dgm:presLayoutVars>
      </dgm:prSet>
      <dgm:spPr/>
      <dgm:t>
        <a:bodyPr/>
        <a:lstStyle/>
        <a:p>
          <a:endParaRPr lang="en-US"/>
        </a:p>
      </dgm:t>
    </dgm:pt>
    <dgm:pt modelId="{BEEE9799-4EE3-46A0-B831-CFB0CFABCF2F}" type="pres">
      <dgm:prSet presAssocID="{DCE855CB-A3E1-462F-A7B2-537359F368F6}" presName="parentNode" presStyleLbl="revTx" presStyleIdx="2" presStyleCnt="3">
        <dgm:presLayoutVars>
          <dgm:chMax val="0"/>
          <dgm:bulletEnabled val="1"/>
        </dgm:presLayoutVars>
      </dgm:prSet>
      <dgm:spPr/>
      <dgm:t>
        <a:bodyPr/>
        <a:lstStyle/>
        <a:p>
          <a:endParaRPr lang="en-US"/>
        </a:p>
      </dgm:t>
    </dgm:pt>
  </dgm:ptLst>
  <dgm:cxnLst>
    <dgm:cxn modelId="{965EAB64-64EC-4E80-99D7-58108D8BB4E7}" type="presOf" srcId="{DCE855CB-A3E1-462F-A7B2-537359F368F6}" destId="{BEEE9799-4EE3-46A0-B831-CFB0CFABCF2F}" srcOrd="0" destOrd="0" presId="urn:microsoft.com/office/officeart/2005/8/layout/hList2#2"/>
    <dgm:cxn modelId="{CF89BCA1-DE4D-4C84-B0C3-A83197CAD17B}" srcId="{70EA1F81-200F-4A34-9A34-5F7E93B9790F}" destId="{DCE855CB-A3E1-462F-A7B2-537359F368F6}" srcOrd="2" destOrd="0" parTransId="{341CAFD9-613E-4111-96E3-EB9C099E538D}" sibTransId="{D3246B33-5AEB-4FAE-9B4F-DD2CC1AFE41F}"/>
    <dgm:cxn modelId="{4CFE0703-F31E-4F8B-8991-15B5040925AC}" type="presOf" srcId="{3C5DB712-2AD7-49DE-8C6B-3DA95FBB4FF7}" destId="{31E72A0C-22CA-4BD4-AF6E-56827373A122}" srcOrd="0" destOrd="0" presId="urn:microsoft.com/office/officeart/2005/8/layout/hList2#2"/>
    <dgm:cxn modelId="{3B49049D-2A1D-4FB4-B753-C2F7E197CC3C}" srcId="{DCE855CB-A3E1-462F-A7B2-537359F368F6}" destId="{3F02CB60-CAF8-4620-B0DF-3C7344DB2AE2}" srcOrd="0" destOrd="0" parTransId="{A69EFB0D-8366-4804-958B-CAC81EF92E42}" sibTransId="{78120840-E3C2-4232-8E7D-4E2210457362}"/>
    <dgm:cxn modelId="{EF8CB838-4421-4ECF-96D8-28A086C5B1E6}" type="presOf" srcId="{B9BBCA87-5018-40CF-BF2F-7DED2E4D51F8}" destId="{F1E4807B-41E9-40E2-98F4-EA0E39D67954}" srcOrd="0" destOrd="0" presId="urn:microsoft.com/office/officeart/2005/8/layout/hList2#2"/>
    <dgm:cxn modelId="{EFDC9C1B-25C5-4472-8C0F-5099A1AA337A}" srcId="{C17D498C-A4BA-4AA0-8FC3-EFB102F45A00}" destId="{B9BBCA87-5018-40CF-BF2F-7DED2E4D51F8}" srcOrd="0" destOrd="0" parTransId="{55E3332E-4303-4849-9DE6-ED648DCDBBE1}" sibTransId="{91B815A4-7330-439D-ACCB-B3BB128ACBF1}"/>
    <dgm:cxn modelId="{8CB2223F-705B-44AE-BAD2-6ED187F25CB2}" srcId="{70EA1F81-200F-4A34-9A34-5F7E93B9790F}" destId="{3C5DB712-2AD7-49DE-8C6B-3DA95FBB4FF7}" srcOrd="0" destOrd="0" parTransId="{1EFDC488-0F81-4AA9-BDC7-864CA7AD9140}" sibTransId="{7F391CB5-4C74-40D1-AE5D-36621D0C0CA1}"/>
    <dgm:cxn modelId="{8E28BD27-5663-46CA-8AA2-16ED4BC448A3}" srcId="{70EA1F81-200F-4A34-9A34-5F7E93B9790F}" destId="{C17D498C-A4BA-4AA0-8FC3-EFB102F45A00}" srcOrd="1" destOrd="0" parTransId="{28CB4DE9-5D73-44BB-8F52-CD585B288B39}" sibTransId="{D1B57DF0-46BF-42F2-B37B-7C0E6DD513C5}"/>
    <dgm:cxn modelId="{E6AC4974-215A-40DB-84F5-9BA688EFD2BE}" type="presOf" srcId="{70EA1F81-200F-4A34-9A34-5F7E93B9790F}" destId="{9FCDD898-B8F1-46FA-8220-D0ED5B352D55}" srcOrd="0" destOrd="0" presId="urn:microsoft.com/office/officeart/2005/8/layout/hList2#2"/>
    <dgm:cxn modelId="{195C5F02-2C46-417B-8E95-324A9EC8ADF5}" srcId="{3C5DB712-2AD7-49DE-8C6B-3DA95FBB4FF7}" destId="{9B1CB614-A2AF-49CD-AA66-0BCE56447AD7}" srcOrd="0" destOrd="0" parTransId="{A45A449F-39CA-4995-BED4-DBB68B1A6533}" sibTransId="{D909CA03-A9F6-4AC0-B05A-15BE51361E9E}"/>
    <dgm:cxn modelId="{A040BB2D-F855-406A-B51A-ACEF9E21EB95}" type="presOf" srcId="{3F02CB60-CAF8-4620-B0DF-3C7344DB2AE2}" destId="{E1A2D159-9D9F-4CDD-BB4B-B43478D04DE1}" srcOrd="0" destOrd="0" presId="urn:microsoft.com/office/officeart/2005/8/layout/hList2#2"/>
    <dgm:cxn modelId="{83297D5B-4250-4A42-A543-E5D0F8738780}" type="presOf" srcId="{C17D498C-A4BA-4AA0-8FC3-EFB102F45A00}" destId="{145B1D02-16FE-4F4F-85C0-D609F919083B}" srcOrd="0" destOrd="0" presId="urn:microsoft.com/office/officeart/2005/8/layout/hList2#2"/>
    <dgm:cxn modelId="{236E438B-BD69-4F7A-A636-EC7265FE1253}" type="presOf" srcId="{9B1CB614-A2AF-49CD-AA66-0BCE56447AD7}" destId="{9C1930DF-E662-4EFE-B130-620A19B9689E}" srcOrd="0" destOrd="0" presId="urn:microsoft.com/office/officeart/2005/8/layout/hList2#2"/>
    <dgm:cxn modelId="{EC5D2C13-4B48-42F5-ADD1-FDC171B88ABD}" type="presParOf" srcId="{9FCDD898-B8F1-46FA-8220-D0ED5B352D55}" destId="{21E0C119-2EEA-437E-B5CA-226DA52CFDCD}" srcOrd="0" destOrd="0" presId="urn:microsoft.com/office/officeart/2005/8/layout/hList2#2"/>
    <dgm:cxn modelId="{A7C1CDC8-3546-4621-BCAD-893AA8C7967E}" type="presParOf" srcId="{21E0C119-2EEA-437E-B5CA-226DA52CFDCD}" destId="{E5790EB4-E8D7-480C-BF42-9BB1B2043CE2}" srcOrd="0" destOrd="0" presId="urn:microsoft.com/office/officeart/2005/8/layout/hList2#2"/>
    <dgm:cxn modelId="{4D1509C7-3B47-411E-A9F4-E7EDA58F2F86}" type="presParOf" srcId="{21E0C119-2EEA-437E-B5CA-226DA52CFDCD}" destId="{9C1930DF-E662-4EFE-B130-620A19B9689E}" srcOrd="1" destOrd="0" presId="urn:microsoft.com/office/officeart/2005/8/layout/hList2#2"/>
    <dgm:cxn modelId="{B2B63633-FA9B-40A8-805C-EF25C3AA4B25}" type="presParOf" srcId="{21E0C119-2EEA-437E-B5CA-226DA52CFDCD}" destId="{31E72A0C-22CA-4BD4-AF6E-56827373A122}" srcOrd="2" destOrd="0" presId="urn:microsoft.com/office/officeart/2005/8/layout/hList2#2"/>
    <dgm:cxn modelId="{E719C6A5-F704-4F5D-AA29-1C1F8607325B}" type="presParOf" srcId="{9FCDD898-B8F1-46FA-8220-D0ED5B352D55}" destId="{A1330D0C-4387-476C-A82C-DD2EB5BB9935}" srcOrd="1" destOrd="0" presId="urn:microsoft.com/office/officeart/2005/8/layout/hList2#2"/>
    <dgm:cxn modelId="{1644D1BC-C142-412F-A21B-E6E3A459DF74}" type="presParOf" srcId="{9FCDD898-B8F1-46FA-8220-D0ED5B352D55}" destId="{3224DABD-6781-4922-8BAF-0B11D3BCFF28}" srcOrd="2" destOrd="0" presId="urn:microsoft.com/office/officeart/2005/8/layout/hList2#2"/>
    <dgm:cxn modelId="{CEF05327-AD50-4631-93FA-D846AF8BA9D6}" type="presParOf" srcId="{3224DABD-6781-4922-8BAF-0B11D3BCFF28}" destId="{9D4083FF-4C0A-4E9F-AD33-8C760AC766BF}" srcOrd="0" destOrd="0" presId="urn:microsoft.com/office/officeart/2005/8/layout/hList2#2"/>
    <dgm:cxn modelId="{F9F33D66-BDB3-451F-AB2F-FE19D5BFC7F3}" type="presParOf" srcId="{3224DABD-6781-4922-8BAF-0B11D3BCFF28}" destId="{F1E4807B-41E9-40E2-98F4-EA0E39D67954}" srcOrd="1" destOrd="0" presId="urn:microsoft.com/office/officeart/2005/8/layout/hList2#2"/>
    <dgm:cxn modelId="{FB63ABD3-C022-4B44-A87D-536C89D40666}" type="presParOf" srcId="{3224DABD-6781-4922-8BAF-0B11D3BCFF28}" destId="{145B1D02-16FE-4F4F-85C0-D609F919083B}" srcOrd="2" destOrd="0" presId="urn:microsoft.com/office/officeart/2005/8/layout/hList2#2"/>
    <dgm:cxn modelId="{43BA26D6-9804-4D67-B307-22DC99F4A4C8}" type="presParOf" srcId="{9FCDD898-B8F1-46FA-8220-D0ED5B352D55}" destId="{024D7207-6CB2-4E45-8D48-FA400722D580}" srcOrd="3" destOrd="0" presId="urn:microsoft.com/office/officeart/2005/8/layout/hList2#2"/>
    <dgm:cxn modelId="{5600DE82-8B77-4A1F-B702-75068FB09A54}" type="presParOf" srcId="{9FCDD898-B8F1-46FA-8220-D0ED5B352D55}" destId="{184440D2-34DF-46A9-94D0-25A57047061E}" srcOrd="4" destOrd="0" presId="urn:microsoft.com/office/officeart/2005/8/layout/hList2#2"/>
    <dgm:cxn modelId="{486DCFCD-2BA2-4255-BD71-4269117DF386}" type="presParOf" srcId="{184440D2-34DF-46A9-94D0-25A57047061E}" destId="{BFFB9ADA-9370-4B45-9354-013FDB07CC80}" srcOrd="0" destOrd="0" presId="urn:microsoft.com/office/officeart/2005/8/layout/hList2#2"/>
    <dgm:cxn modelId="{799B9DDC-EECD-4C29-B011-6985B3CA97B1}" type="presParOf" srcId="{184440D2-34DF-46A9-94D0-25A57047061E}" destId="{E1A2D159-9D9F-4CDD-BB4B-B43478D04DE1}" srcOrd="1" destOrd="0" presId="urn:microsoft.com/office/officeart/2005/8/layout/hList2#2"/>
    <dgm:cxn modelId="{40434AF3-C217-4F7D-BA4B-679C1DB08177}" type="presParOf" srcId="{184440D2-34DF-46A9-94D0-25A57047061E}" destId="{BEEE9799-4EE3-46A0-B831-CFB0CFABCF2F}" srcOrd="2" destOrd="0" presId="urn:microsoft.com/office/officeart/2005/8/layout/h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079E0-C9D2-49CB-81B6-912FD78541AA}" type="doc">
      <dgm:prSet loTypeId="urn:microsoft.com/office/officeart/2005/8/layout/process4" loCatId="list" qsTypeId="urn:microsoft.com/office/officeart/2005/8/quickstyle/simple2" qsCatId="simple" csTypeId="urn:microsoft.com/office/officeart/2005/8/colors/accent1_2" csCatId="accent1" phldr="1"/>
      <dgm:spPr/>
      <dgm:t>
        <a:bodyPr/>
        <a:lstStyle/>
        <a:p>
          <a:endParaRPr lang="en-US"/>
        </a:p>
      </dgm:t>
    </dgm:pt>
    <dgm:pt modelId="{020623A0-4925-4129-9AF9-2C2D1F23831A}">
      <dgm:prSet phldrT="[Text]"/>
      <dgm:spPr/>
      <dgm:t>
        <a:bodyPr/>
        <a:lstStyle/>
        <a:p>
          <a:r>
            <a:rPr lang="en-US" dirty="0"/>
            <a:t>Medicaid</a:t>
          </a:r>
        </a:p>
      </dgm:t>
    </dgm:pt>
    <dgm:pt modelId="{602904A2-33DA-4578-81DF-23685B5A8213}" type="parTrans" cxnId="{0E15BAE1-6F44-4DA7-923B-8CE10A709798}">
      <dgm:prSet/>
      <dgm:spPr/>
      <dgm:t>
        <a:bodyPr/>
        <a:lstStyle/>
        <a:p>
          <a:endParaRPr lang="en-US"/>
        </a:p>
      </dgm:t>
    </dgm:pt>
    <dgm:pt modelId="{FD733094-BD51-467E-944E-EF0EDE561DBD}" type="sibTrans" cxnId="{0E15BAE1-6F44-4DA7-923B-8CE10A709798}">
      <dgm:prSet/>
      <dgm:spPr/>
      <dgm:t>
        <a:bodyPr/>
        <a:lstStyle/>
        <a:p>
          <a:endParaRPr lang="en-US"/>
        </a:p>
      </dgm:t>
    </dgm:pt>
    <dgm:pt modelId="{84935CFF-BEB5-4344-93E4-5B56D27BD16F}">
      <dgm:prSet phldrT="[Text]"/>
      <dgm:spPr/>
      <dgm:t>
        <a:bodyPr/>
        <a:lstStyle/>
        <a:p>
          <a:r>
            <a:rPr lang="en-US" dirty="0"/>
            <a:t>Private Insurance</a:t>
          </a:r>
        </a:p>
      </dgm:t>
    </dgm:pt>
    <dgm:pt modelId="{E24F9CD0-A60F-4845-8A34-B118A34BE7E2}" type="parTrans" cxnId="{C1B519A6-CDC3-4810-AB5E-903672F290DB}">
      <dgm:prSet/>
      <dgm:spPr/>
      <dgm:t>
        <a:bodyPr/>
        <a:lstStyle/>
        <a:p>
          <a:endParaRPr lang="en-US"/>
        </a:p>
      </dgm:t>
    </dgm:pt>
    <dgm:pt modelId="{35F9757D-2C76-48BD-B6AF-FB7E532B757F}" type="sibTrans" cxnId="{C1B519A6-CDC3-4810-AB5E-903672F290DB}">
      <dgm:prSet/>
      <dgm:spPr/>
      <dgm:t>
        <a:bodyPr/>
        <a:lstStyle/>
        <a:p>
          <a:endParaRPr lang="en-US"/>
        </a:p>
      </dgm:t>
    </dgm:pt>
    <dgm:pt modelId="{0898218D-73FF-4F48-91C8-C8184BED3B37}">
      <dgm:prSet custT="1"/>
      <dgm:spPr/>
      <dgm:t>
        <a:bodyPr/>
        <a:lstStyle/>
        <a:p>
          <a:r>
            <a:rPr lang="en-US" sz="4800" dirty="0"/>
            <a:t>Medical Coverage</a:t>
          </a:r>
        </a:p>
      </dgm:t>
    </dgm:pt>
    <dgm:pt modelId="{5DC3C617-E9F6-4801-9B85-25260383F91C}" type="parTrans" cxnId="{92D83DC9-C0C7-425F-ADD6-AD0F0B403F3D}">
      <dgm:prSet/>
      <dgm:spPr/>
      <dgm:t>
        <a:bodyPr/>
        <a:lstStyle/>
        <a:p>
          <a:endParaRPr lang="en-US"/>
        </a:p>
      </dgm:t>
    </dgm:pt>
    <dgm:pt modelId="{CB229E4C-1C47-4D7A-A966-C54D7DB5E5A9}" type="sibTrans" cxnId="{92D83DC9-C0C7-425F-ADD6-AD0F0B403F3D}">
      <dgm:prSet/>
      <dgm:spPr/>
      <dgm:t>
        <a:bodyPr/>
        <a:lstStyle/>
        <a:p>
          <a:endParaRPr lang="en-US"/>
        </a:p>
      </dgm:t>
    </dgm:pt>
    <dgm:pt modelId="{0C798E0F-69BA-4C6D-B6CF-5493582B437E}">
      <dgm:prSet/>
      <dgm:spPr/>
      <dgm:t>
        <a:bodyPr/>
        <a:lstStyle/>
        <a:p>
          <a:r>
            <a:rPr lang="en-US" b="1" dirty="0">
              <a:solidFill>
                <a:srgbClr val="FF0000"/>
              </a:solidFill>
            </a:rPr>
            <a:t>298</a:t>
          </a:r>
          <a:endParaRPr lang="en-US" dirty="0"/>
        </a:p>
      </dgm:t>
    </dgm:pt>
    <dgm:pt modelId="{5D8454DE-2DF6-4C51-8C97-078102843958}" type="parTrans" cxnId="{209947C8-5FEB-4D7C-802B-32C84938C59B}">
      <dgm:prSet/>
      <dgm:spPr/>
      <dgm:t>
        <a:bodyPr/>
        <a:lstStyle/>
        <a:p>
          <a:endParaRPr lang="en-US"/>
        </a:p>
      </dgm:t>
    </dgm:pt>
    <dgm:pt modelId="{86DD20F5-FCA9-4BE6-B6AF-87C32E62C93A}" type="sibTrans" cxnId="{209947C8-5FEB-4D7C-802B-32C84938C59B}">
      <dgm:prSet/>
      <dgm:spPr/>
      <dgm:t>
        <a:bodyPr/>
        <a:lstStyle/>
        <a:p>
          <a:endParaRPr lang="en-US"/>
        </a:p>
      </dgm:t>
    </dgm:pt>
    <dgm:pt modelId="{06133381-DE52-4176-8706-D23A87C52E8D}">
      <dgm:prSet/>
      <dgm:spPr/>
      <dgm:t>
        <a:bodyPr/>
        <a:lstStyle/>
        <a:p>
          <a:r>
            <a:rPr lang="en-US" b="1" dirty="0">
              <a:solidFill>
                <a:srgbClr val="FF0000"/>
              </a:solidFill>
            </a:rPr>
            <a:t>26</a:t>
          </a:r>
          <a:endParaRPr lang="en-US" dirty="0"/>
        </a:p>
      </dgm:t>
    </dgm:pt>
    <dgm:pt modelId="{D358CDDE-6BFB-4665-A268-FA6F94EDF917}" type="parTrans" cxnId="{AF990F35-3931-4B59-9939-393FCCF72B8F}">
      <dgm:prSet/>
      <dgm:spPr/>
      <dgm:t>
        <a:bodyPr/>
        <a:lstStyle/>
        <a:p>
          <a:endParaRPr lang="en-US"/>
        </a:p>
      </dgm:t>
    </dgm:pt>
    <dgm:pt modelId="{DD0A5CB5-D352-49AE-8D5B-E670D4CDCC09}" type="sibTrans" cxnId="{AF990F35-3931-4B59-9939-393FCCF72B8F}">
      <dgm:prSet/>
      <dgm:spPr/>
      <dgm:t>
        <a:bodyPr/>
        <a:lstStyle/>
        <a:p>
          <a:endParaRPr lang="en-US"/>
        </a:p>
      </dgm:t>
    </dgm:pt>
    <dgm:pt modelId="{5A4CA02A-B475-42A1-AD23-778641B789CA}" type="pres">
      <dgm:prSet presAssocID="{C37079E0-C9D2-49CB-81B6-912FD78541AA}" presName="Name0" presStyleCnt="0">
        <dgm:presLayoutVars>
          <dgm:dir/>
          <dgm:animLvl val="lvl"/>
          <dgm:resizeHandles val="exact"/>
        </dgm:presLayoutVars>
      </dgm:prSet>
      <dgm:spPr/>
      <dgm:t>
        <a:bodyPr/>
        <a:lstStyle/>
        <a:p>
          <a:endParaRPr lang="en-US"/>
        </a:p>
      </dgm:t>
    </dgm:pt>
    <dgm:pt modelId="{A174BAF6-1263-4160-B867-CF05513A85FB}" type="pres">
      <dgm:prSet presAssocID="{84935CFF-BEB5-4344-93E4-5B56D27BD16F}" presName="boxAndChildren" presStyleCnt="0"/>
      <dgm:spPr/>
    </dgm:pt>
    <dgm:pt modelId="{B8114920-8006-420F-866A-1FFD6202D37E}" type="pres">
      <dgm:prSet presAssocID="{84935CFF-BEB5-4344-93E4-5B56D27BD16F}" presName="parentTextBox" presStyleLbl="node1" presStyleIdx="0" presStyleCnt="3"/>
      <dgm:spPr/>
      <dgm:t>
        <a:bodyPr/>
        <a:lstStyle/>
        <a:p>
          <a:endParaRPr lang="en-US"/>
        </a:p>
      </dgm:t>
    </dgm:pt>
    <dgm:pt modelId="{A964D323-8918-4584-A946-6DE88354FA0E}" type="pres">
      <dgm:prSet presAssocID="{84935CFF-BEB5-4344-93E4-5B56D27BD16F}" presName="entireBox" presStyleLbl="node1" presStyleIdx="0" presStyleCnt="3"/>
      <dgm:spPr/>
      <dgm:t>
        <a:bodyPr/>
        <a:lstStyle/>
        <a:p>
          <a:endParaRPr lang="en-US"/>
        </a:p>
      </dgm:t>
    </dgm:pt>
    <dgm:pt modelId="{4F5D82C4-937E-4C66-B925-BFFA87AC8ECC}" type="pres">
      <dgm:prSet presAssocID="{84935CFF-BEB5-4344-93E4-5B56D27BD16F}" presName="descendantBox" presStyleCnt="0"/>
      <dgm:spPr/>
    </dgm:pt>
    <dgm:pt modelId="{14D5AB23-CA74-4D71-B1EB-D720FEDE66A6}" type="pres">
      <dgm:prSet presAssocID="{06133381-DE52-4176-8706-D23A87C52E8D}" presName="childTextBox" presStyleLbl="fgAccFollowNode1" presStyleIdx="0" presStyleCnt="2">
        <dgm:presLayoutVars>
          <dgm:bulletEnabled val="1"/>
        </dgm:presLayoutVars>
      </dgm:prSet>
      <dgm:spPr/>
      <dgm:t>
        <a:bodyPr/>
        <a:lstStyle/>
        <a:p>
          <a:endParaRPr lang="en-US"/>
        </a:p>
      </dgm:t>
    </dgm:pt>
    <dgm:pt modelId="{05F402B0-8B65-40B4-8835-7D8E2BA43A20}" type="pres">
      <dgm:prSet presAssocID="{FD733094-BD51-467E-944E-EF0EDE561DBD}" presName="sp" presStyleCnt="0"/>
      <dgm:spPr/>
    </dgm:pt>
    <dgm:pt modelId="{1B143548-3EBD-4761-A46F-C2C5E95B3E07}" type="pres">
      <dgm:prSet presAssocID="{020623A0-4925-4129-9AF9-2C2D1F23831A}" presName="arrowAndChildren" presStyleCnt="0"/>
      <dgm:spPr/>
    </dgm:pt>
    <dgm:pt modelId="{08D8E09A-182A-4E9B-990E-BD41E2BCF17B}" type="pres">
      <dgm:prSet presAssocID="{020623A0-4925-4129-9AF9-2C2D1F23831A}" presName="parentTextArrow" presStyleLbl="node1" presStyleIdx="0" presStyleCnt="3"/>
      <dgm:spPr/>
      <dgm:t>
        <a:bodyPr/>
        <a:lstStyle/>
        <a:p>
          <a:endParaRPr lang="en-US"/>
        </a:p>
      </dgm:t>
    </dgm:pt>
    <dgm:pt modelId="{210611C2-7CB4-41A8-8A0C-DBCC7D1C6D8A}" type="pres">
      <dgm:prSet presAssocID="{020623A0-4925-4129-9AF9-2C2D1F23831A}" presName="arrow" presStyleLbl="node1" presStyleIdx="1" presStyleCnt="3"/>
      <dgm:spPr/>
      <dgm:t>
        <a:bodyPr/>
        <a:lstStyle/>
        <a:p>
          <a:endParaRPr lang="en-US"/>
        </a:p>
      </dgm:t>
    </dgm:pt>
    <dgm:pt modelId="{F8F50CEC-CC5B-4CB6-BC74-A95435B79BAF}" type="pres">
      <dgm:prSet presAssocID="{020623A0-4925-4129-9AF9-2C2D1F23831A}" presName="descendantArrow" presStyleCnt="0"/>
      <dgm:spPr/>
    </dgm:pt>
    <dgm:pt modelId="{42535607-9C63-4CF8-BB06-36D523784AA8}" type="pres">
      <dgm:prSet presAssocID="{0C798E0F-69BA-4C6D-B6CF-5493582B437E}" presName="childTextArrow" presStyleLbl="fgAccFollowNode1" presStyleIdx="1" presStyleCnt="2">
        <dgm:presLayoutVars>
          <dgm:bulletEnabled val="1"/>
        </dgm:presLayoutVars>
      </dgm:prSet>
      <dgm:spPr/>
      <dgm:t>
        <a:bodyPr/>
        <a:lstStyle/>
        <a:p>
          <a:endParaRPr lang="en-US"/>
        </a:p>
      </dgm:t>
    </dgm:pt>
    <dgm:pt modelId="{2AB9BABD-D4F2-438E-BC87-9B7E7CA5A397}" type="pres">
      <dgm:prSet presAssocID="{CB229E4C-1C47-4D7A-A966-C54D7DB5E5A9}" presName="sp" presStyleCnt="0"/>
      <dgm:spPr/>
    </dgm:pt>
    <dgm:pt modelId="{3722090C-151F-42F5-8977-5E36257D654A}" type="pres">
      <dgm:prSet presAssocID="{0898218D-73FF-4F48-91C8-C8184BED3B37}" presName="arrowAndChildren" presStyleCnt="0"/>
      <dgm:spPr/>
    </dgm:pt>
    <dgm:pt modelId="{8CAC7237-D5BE-4157-8588-3AD74B817C26}" type="pres">
      <dgm:prSet presAssocID="{0898218D-73FF-4F48-91C8-C8184BED3B37}" presName="parentTextArrow" presStyleLbl="node1" presStyleIdx="2" presStyleCnt="3"/>
      <dgm:spPr/>
      <dgm:t>
        <a:bodyPr/>
        <a:lstStyle/>
        <a:p>
          <a:endParaRPr lang="en-US"/>
        </a:p>
      </dgm:t>
    </dgm:pt>
  </dgm:ptLst>
  <dgm:cxnLst>
    <dgm:cxn modelId="{F9857E7A-D4D5-4F69-9A2A-4D3B6458F73B}" type="presOf" srcId="{0898218D-73FF-4F48-91C8-C8184BED3B37}" destId="{8CAC7237-D5BE-4157-8588-3AD74B817C26}" srcOrd="0" destOrd="0" presId="urn:microsoft.com/office/officeart/2005/8/layout/process4"/>
    <dgm:cxn modelId="{06FC987B-381E-41C4-9E2D-21CB0D10F377}" type="presOf" srcId="{84935CFF-BEB5-4344-93E4-5B56D27BD16F}" destId="{B8114920-8006-420F-866A-1FFD6202D37E}" srcOrd="0" destOrd="0" presId="urn:microsoft.com/office/officeart/2005/8/layout/process4"/>
    <dgm:cxn modelId="{AF990F35-3931-4B59-9939-393FCCF72B8F}" srcId="{84935CFF-BEB5-4344-93E4-5B56D27BD16F}" destId="{06133381-DE52-4176-8706-D23A87C52E8D}" srcOrd="0" destOrd="0" parTransId="{D358CDDE-6BFB-4665-A268-FA6F94EDF917}" sibTransId="{DD0A5CB5-D352-49AE-8D5B-E670D4CDCC09}"/>
    <dgm:cxn modelId="{43B0DE51-CF4E-4D00-A6F4-6A7A60ABF982}" type="presOf" srcId="{020623A0-4925-4129-9AF9-2C2D1F23831A}" destId="{08D8E09A-182A-4E9B-990E-BD41E2BCF17B}" srcOrd="0" destOrd="0" presId="urn:microsoft.com/office/officeart/2005/8/layout/process4"/>
    <dgm:cxn modelId="{C1B519A6-CDC3-4810-AB5E-903672F290DB}" srcId="{C37079E0-C9D2-49CB-81B6-912FD78541AA}" destId="{84935CFF-BEB5-4344-93E4-5B56D27BD16F}" srcOrd="2" destOrd="0" parTransId="{E24F9CD0-A60F-4845-8A34-B118A34BE7E2}" sibTransId="{35F9757D-2C76-48BD-B6AF-FB7E532B757F}"/>
    <dgm:cxn modelId="{209947C8-5FEB-4D7C-802B-32C84938C59B}" srcId="{020623A0-4925-4129-9AF9-2C2D1F23831A}" destId="{0C798E0F-69BA-4C6D-B6CF-5493582B437E}" srcOrd="0" destOrd="0" parTransId="{5D8454DE-2DF6-4C51-8C97-078102843958}" sibTransId="{86DD20F5-FCA9-4BE6-B6AF-87C32E62C93A}"/>
    <dgm:cxn modelId="{C1900008-93D4-4A9F-8A71-3681F208CB23}" type="presOf" srcId="{0C798E0F-69BA-4C6D-B6CF-5493582B437E}" destId="{42535607-9C63-4CF8-BB06-36D523784AA8}" srcOrd="0" destOrd="0" presId="urn:microsoft.com/office/officeart/2005/8/layout/process4"/>
    <dgm:cxn modelId="{800665F3-79BE-40F3-B089-4C7C7C41DC39}" type="presOf" srcId="{06133381-DE52-4176-8706-D23A87C52E8D}" destId="{14D5AB23-CA74-4D71-B1EB-D720FEDE66A6}" srcOrd="0" destOrd="0" presId="urn:microsoft.com/office/officeart/2005/8/layout/process4"/>
    <dgm:cxn modelId="{FF1A2743-CAAE-4184-B33A-FB1FD68487D3}" type="presOf" srcId="{84935CFF-BEB5-4344-93E4-5B56D27BD16F}" destId="{A964D323-8918-4584-A946-6DE88354FA0E}" srcOrd="1" destOrd="0" presId="urn:microsoft.com/office/officeart/2005/8/layout/process4"/>
    <dgm:cxn modelId="{92D83DC9-C0C7-425F-ADD6-AD0F0B403F3D}" srcId="{C37079E0-C9D2-49CB-81B6-912FD78541AA}" destId="{0898218D-73FF-4F48-91C8-C8184BED3B37}" srcOrd="0" destOrd="0" parTransId="{5DC3C617-E9F6-4801-9B85-25260383F91C}" sibTransId="{CB229E4C-1C47-4D7A-A966-C54D7DB5E5A9}"/>
    <dgm:cxn modelId="{D853489C-4154-44F5-B7DB-D149243A1515}" type="presOf" srcId="{020623A0-4925-4129-9AF9-2C2D1F23831A}" destId="{210611C2-7CB4-41A8-8A0C-DBCC7D1C6D8A}" srcOrd="1" destOrd="0" presId="urn:microsoft.com/office/officeart/2005/8/layout/process4"/>
    <dgm:cxn modelId="{0E15BAE1-6F44-4DA7-923B-8CE10A709798}" srcId="{C37079E0-C9D2-49CB-81B6-912FD78541AA}" destId="{020623A0-4925-4129-9AF9-2C2D1F23831A}" srcOrd="1" destOrd="0" parTransId="{602904A2-33DA-4578-81DF-23685B5A8213}" sibTransId="{FD733094-BD51-467E-944E-EF0EDE561DBD}"/>
    <dgm:cxn modelId="{539E38E4-5C6A-4A78-BBBD-C538BCDF45FB}" type="presOf" srcId="{C37079E0-C9D2-49CB-81B6-912FD78541AA}" destId="{5A4CA02A-B475-42A1-AD23-778641B789CA}" srcOrd="0" destOrd="0" presId="urn:microsoft.com/office/officeart/2005/8/layout/process4"/>
    <dgm:cxn modelId="{3FB4AAC0-FDD0-4929-858C-A4A22BFD33E1}" type="presParOf" srcId="{5A4CA02A-B475-42A1-AD23-778641B789CA}" destId="{A174BAF6-1263-4160-B867-CF05513A85FB}" srcOrd="0" destOrd="0" presId="urn:microsoft.com/office/officeart/2005/8/layout/process4"/>
    <dgm:cxn modelId="{ECCB9861-9630-49EB-A720-B327CDA72194}" type="presParOf" srcId="{A174BAF6-1263-4160-B867-CF05513A85FB}" destId="{B8114920-8006-420F-866A-1FFD6202D37E}" srcOrd="0" destOrd="0" presId="urn:microsoft.com/office/officeart/2005/8/layout/process4"/>
    <dgm:cxn modelId="{4B700D23-F679-4BED-AA8A-0523A98A0FF5}" type="presParOf" srcId="{A174BAF6-1263-4160-B867-CF05513A85FB}" destId="{A964D323-8918-4584-A946-6DE88354FA0E}" srcOrd="1" destOrd="0" presId="urn:microsoft.com/office/officeart/2005/8/layout/process4"/>
    <dgm:cxn modelId="{CB649964-28B7-40ED-934B-D854733675DA}" type="presParOf" srcId="{A174BAF6-1263-4160-B867-CF05513A85FB}" destId="{4F5D82C4-937E-4C66-B925-BFFA87AC8ECC}" srcOrd="2" destOrd="0" presId="urn:microsoft.com/office/officeart/2005/8/layout/process4"/>
    <dgm:cxn modelId="{DCEB3423-57FD-47D1-AE2B-B245A02AE5EA}" type="presParOf" srcId="{4F5D82C4-937E-4C66-B925-BFFA87AC8ECC}" destId="{14D5AB23-CA74-4D71-B1EB-D720FEDE66A6}" srcOrd="0" destOrd="0" presId="urn:microsoft.com/office/officeart/2005/8/layout/process4"/>
    <dgm:cxn modelId="{EB2CE44E-5CB0-4F2A-B0E2-7F0059731B07}" type="presParOf" srcId="{5A4CA02A-B475-42A1-AD23-778641B789CA}" destId="{05F402B0-8B65-40B4-8835-7D8E2BA43A20}" srcOrd="1" destOrd="0" presId="urn:microsoft.com/office/officeart/2005/8/layout/process4"/>
    <dgm:cxn modelId="{22608820-46B2-4CCA-8873-2F5D4AE87604}" type="presParOf" srcId="{5A4CA02A-B475-42A1-AD23-778641B789CA}" destId="{1B143548-3EBD-4761-A46F-C2C5E95B3E07}" srcOrd="2" destOrd="0" presId="urn:microsoft.com/office/officeart/2005/8/layout/process4"/>
    <dgm:cxn modelId="{FB02D0C6-9224-403B-A1E1-269BEC7F95D8}" type="presParOf" srcId="{1B143548-3EBD-4761-A46F-C2C5E95B3E07}" destId="{08D8E09A-182A-4E9B-990E-BD41E2BCF17B}" srcOrd="0" destOrd="0" presId="urn:microsoft.com/office/officeart/2005/8/layout/process4"/>
    <dgm:cxn modelId="{FDB0DB78-081F-4556-BE94-3D0D1FD657D2}" type="presParOf" srcId="{1B143548-3EBD-4761-A46F-C2C5E95B3E07}" destId="{210611C2-7CB4-41A8-8A0C-DBCC7D1C6D8A}" srcOrd="1" destOrd="0" presId="urn:microsoft.com/office/officeart/2005/8/layout/process4"/>
    <dgm:cxn modelId="{03E13F86-AD2E-4C7A-AFA3-F447BFB3A6E3}" type="presParOf" srcId="{1B143548-3EBD-4761-A46F-C2C5E95B3E07}" destId="{F8F50CEC-CC5B-4CB6-BC74-A95435B79BAF}" srcOrd="2" destOrd="0" presId="urn:microsoft.com/office/officeart/2005/8/layout/process4"/>
    <dgm:cxn modelId="{9B8D0386-1B48-40F1-A93B-689ECABD2F6F}" type="presParOf" srcId="{F8F50CEC-CC5B-4CB6-BC74-A95435B79BAF}" destId="{42535607-9C63-4CF8-BB06-36D523784AA8}" srcOrd="0" destOrd="0" presId="urn:microsoft.com/office/officeart/2005/8/layout/process4"/>
    <dgm:cxn modelId="{6B7A8BF4-8D70-48EB-947A-992C519443AF}" type="presParOf" srcId="{5A4CA02A-B475-42A1-AD23-778641B789CA}" destId="{2AB9BABD-D4F2-438E-BC87-9B7E7CA5A397}" srcOrd="3" destOrd="0" presId="urn:microsoft.com/office/officeart/2005/8/layout/process4"/>
    <dgm:cxn modelId="{19740981-EE90-4E46-A1F1-05F31DCD77BF}" type="presParOf" srcId="{5A4CA02A-B475-42A1-AD23-778641B789CA}" destId="{3722090C-151F-42F5-8977-5E36257D654A}" srcOrd="4" destOrd="0" presId="urn:microsoft.com/office/officeart/2005/8/layout/process4"/>
    <dgm:cxn modelId="{58DED45C-5DA3-42B1-AF90-6086F2BF97BF}" type="presParOf" srcId="{3722090C-151F-42F5-8977-5E36257D654A}" destId="{8CAC7237-D5BE-4157-8588-3AD74B817C2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72A0C-22CA-4BD4-AF6E-56827373A122}">
      <dsp:nvSpPr>
        <dsp:cNvPr id="0" name=""/>
        <dsp:cNvSpPr/>
      </dsp:nvSpPr>
      <dsp:spPr>
        <a:xfrm rot="16200000">
          <a:off x="-1677264" y="2495220"/>
          <a:ext cx="3803904" cy="35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205" bIns="0" numCol="1" spcCol="1270" anchor="t" anchorCtr="0">
          <a:noAutofit/>
        </a:bodyPr>
        <a:lstStyle/>
        <a:p>
          <a:pPr lvl="0" algn="r" defTabSz="1111250">
            <a:lnSpc>
              <a:spcPct val="90000"/>
            </a:lnSpc>
            <a:spcBef>
              <a:spcPct val="0"/>
            </a:spcBef>
            <a:spcAft>
              <a:spcPct val="35000"/>
            </a:spcAft>
          </a:pPr>
          <a:r>
            <a:rPr lang="en-US" sz="2500" kern="1200" dirty="0"/>
            <a:t>Breakfast</a:t>
          </a:r>
        </a:p>
      </dsp:txBody>
      <dsp:txXfrm>
        <a:off x="-1677264" y="2495220"/>
        <a:ext cx="3803904" cy="355130"/>
      </dsp:txXfrm>
    </dsp:sp>
    <dsp:sp modelId="{9C1930DF-E662-4EFE-B130-620A19B9689E}">
      <dsp:nvSpPr>
        <dsp:cNvPr id="0" name=""/>
        <dsp:cNvSpPr/>
      </dsp:nvSpPr>
      <dsp:spPr>
        <a:xfrm>
          <a:off x="402253" y="770834"/>
          <a:ext cx="1768926" cy="38039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313205" rIns="241808" bIns="241808"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t>32,709</a:t>
          </a:r>
          <a:endParaRPr lang="en-US" sz="2700" kern="1200" dirty="0"/>
        </a:p>
      </dsp:txBody>
      <dsp:txXfrm>
        <a:off x="402253" y="770834"/>
        <a:ext cx="1768926" cy="3803904"/>
      </dsp:txXfrm>
    </dsp:sp>
    <dsp:sp modelId="{E5790EB4-E8D7-480C-BF42-9BB1B2043CE2}">
      <dsp:nvSpPr>
        <dsp:cNvPr id="0" name=""/>
        <dsp:cNvSpPr/>
      </dsp:nvSpPr>
      <dsp:spPr>
        <a:xfrm>
          <a:off x="47122" y="302061"/>
          <a:ext cx="710260" cy="71026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4000" r="-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B1D02-16FE-4F4F-85C0-D609F919083B}">
      <dsp:nvSpPr>
        <dsp:cNvPr id="0" name=""/>
        <dsp:cNvSpPr/>
      </dsp:nvSpPr>
      <dsp:spPr>
        <a:xfrm rot="16200000">
          <a:off x="895529" y="2495220"/>
          <a:ext cx="3803904" cy="35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205" bIns="0" numCol="1" spcCol="1270" anchor="t" anchorCtr="0">
          <a:noAutofit/>
        </a:bodyPr>
        <a:lstStyle/>
        <a:p>
          <a:pPr lvl="0" algn="r" defTabSz="1111250">
            <a:lnSpc>
              <a:spcPct val="90000"/>
            </a:lnSpc>
            <a:spcBef>
              <a:spcPct val="0"/>
            </a:spcBef>
            <a:spcAft>
              <a:spcPct val="35000"/>
            </a:spcAft>
          </a:pPr>
          <a:r>
            <a:rPr lang="en-US" sz="2500" kern="1200" dirty="0"/>
            <a:t>Lunch</a:t>
          </a:r>
        </a:p>
      </dsp:txBody>
      <dsp:txXfrm>
        <a:off x="895529" y="2495220"/>
        <a:ext cx="3803904" cy="355130"/>
      </dsp:txXfrm>
    </dsp:sp>
    <dsp:sp modelId="{F1E4807B-41E9-40E2-98F4-EA0E39D67954}">
      <dsp:nvSpPr>
        <dsp:cNvPr id="0" name=""/>
        <dsp:cNvSpPr/>
      </dsp:nvSpPr>
      <dsp:spPr>
        <a:xfrm>
          <a:off x="2975047" y="770834"/>
          <a:ext cx="1768926" cy="38039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313205" rIns="241808" bIns="241808"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t>32,291</a:t>
          </a:r>
          <a:endParaRPr lang="en-US" sz="2700" kern="1200" dirty="0"/>
        </a:p>
      </dsp:txBody>
      <dsp:txXfrm>
        <a:off x="2975047" y="770834"/>
        <a:ext cx="1768926" cy="3803904"/>
      </dsp:txXfrm>
    </dsp:sp>
    <dsp:sp modelId="{9D4083FF-4C0A-4E9F-AD33-8C760AC766BF}">
      <dsp:nvSpPr>
        <dsp:cNvPr id="0" name=""/>
        <dsp:cNvSpPr/>
      </dsp:nvSpPr>
      <dsp:spPr>
        <a:xfrm>
          <a:off x="2619916" y="302061"/>
          <a:ext cx="710260" cy="71026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l="-13000" r="-1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EE9799-4EE3-46A0-B831-CFB0CFABCF2F}">
      <dsp:nvSpPr>
        <dsp:cNvPr id="0" name=""/>
        <dsp:cNvSpPr/>
      </dsp:nvSpPr>
      <dsp:spPr>
        <a:xfrm rot="16200000">
          <a:off x="3468323" y="2495220"/>
          <a:ext cx="3803904" cy="355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3205" bIns="0" numCol="1" spcCol="1270" anchor="t" anchorCtr="0">
          <a:noAutofit/>
        </a:bodyPr>
        <a:lstStyle/>
        <a:p>
          <a:pPr lvl="0" algn="r" defTabSz="1111250">
            <a:lnSpc>
              <a:spcPct val="90000"/>
            </a:lnSpc>
            <a:spcBef>
              <a:spcPct val="0"/>
            </a:spcBef>
            <a:spcAft>
              <a:spcPct val="35000"/>
            </a:spcAft>
          </a:pPr>
          <a:r>
            <a:rPr lang="en-US" sz="2500" kern="1200" dirty="0"/>
            <a:t>Snack</a:t>
          </a:r>
        </a:p>
      </dsp:txBody>
      <dsp:txXfrm>
        <a:off x="3468323" y="2495220"/>
        <a:ext cx="3803904" cy="355130"/>
      </dsp:txXfrm>
    </dsp:sp>
    <dsp:sp modelId="{E1A2D159-9D9F-4CDD-BB4B-B43478D04DE1}">
      <dsp:nvSpPr>
        <dsp:cNvPr id="0" name=""/>
        <dsp:cNvSpPr/>
      </dsp:nvSpPr>
      <dsp:spPr>
        <a:xfrm>
          <a:off x="5547840" y="770834"/>
          <a:ext cx="1768926" cy="38039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313205" rIns="241808" bIns="241808"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t>30,700</a:t>
          </a:r>
          <a:endParaRPr lang="en-US" sz="2700" kern="1200" dirty="0"/>
        </a:p>
      </dsp:txBody>
      <dsp:txXfrm>
        <a:off x="5547840" y="770834"/>
        <a:ext cx="1768926" cy="3803904"/>
      </dsp:txXfrm>
    </dsp:sp>
    <dsp:sp modelId="{BFFB9ADA-9370-4B45-9354-013FDB07CC80}">
      <dsp:nvSpPr>
        <dsp:cNvPr id="0" name=""/>
        <dsp:cNvSpPr/>
      </dsp:nvSpPr>
      <dsp:spPr>
        <a:xfrm>
          <a:off x="5192710" y="302061"/>
          <a:ext cx="710260" cy="710260"/>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D323-8918-4584-A946-6DE88354FA0E}">
      <dsp:nvSpPr>
        <dsp:cNvPr id="0" name=""/>
        <dsp:cNvSpPr/>
      </dsp:nvSpPr>
      <dsp:spPr>
        <a:xfrm>
          <a:off x="0" y="3709265"/>
          <a:ext cx="7162800" cy="1217463"/>
        </a:xfrm>
        <a:prstGeom prst="rec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Private Insurance</a:t>
          </a:r>
        </a:p>
      </dsp:txBody>
      <dsp:txXfrm>
        <a:off x="0" y="3709265"/>
        <a:ext cx="7162800" cy="657430"/>
      </dsp:txXfrm>
    </dsp:sp>
    <dsp:sp modelId="{14D5AB23-CA74-4D71-B1EB-D720FEDE66A6}">
      <dsp:nvSpPr>
        <dsp:cNvPr id="0" name=""/>
        <dsp:cNvSpPr/>
      </dsp:nvSpPr>
      <dsp:spPr>
        <a:xfrm>
          <a:off x="0" y="4342346"/>
          <a:ext cx="7162800" cy="56003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a:solidFill>
                <a:srgbClr val="FF0000"/>
              </a:solidFill>
            </a:rPr>
            <a:t>26</a:t>
          </a:r>
          <a:endParaRPr lang="en-US" sz="3300" kern="1200" dirty="0"/>
        </a:p>
      </dsp:txBody>
      <dsp:txXfrm>
        <a:off x="0" y="4342346"/>
        <a:ext cx="7162800" cy="560033"/>
      </dsp:txXfrm>
    </dsp:sp>
    <dsp:sp modelId="{210611C2-7CB4-41A8-8A0C-DBCC7D1C6D8A}">
      <dsp:nvSpPr>
        <dsp:cNvPr id="0" name=""/>
        <dsp:cNvSpPr/>
      </dsp:nvSpPr>
      <dsp:spPr>
        <a:xfrm rot="10800000">
          <a:off x="0" y="1855068"/>
          <a:ext cx="7162800" cy="1872459"/>
        </a:xfrm>
        <a:prstGeom prst="upArrowCallou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t>Medicaid</a:t>
          </a:r>
        </a:p>
      </dsp:txBody>
      <dsp:txXfrm rot="-10800000">
        <a:off x="0" y="1855068"/>
        <a:ext cx="7162800" cy="657233"/>
      </dsp:txXfrm>
    </dsp:sp>
    <dsp:sp modelId="{42535607-9C63-4CF8-BB06-36D523784AA8}">
      <dsp:nvSpPr>
        <dsp:cNvPr id="0" name=""/>
        <dsp:cNvSpPr/>
      </dsp:nvSpPr>
      <dsp:spPr>
        <a:xfrm>
          <a:off x="0" y="2512301"/>
          <a:ext cx="7162800" cy="55986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a:solidFill>
                <a:srgbClr val="FF0000"/>
              </a:solidFill>
            </a:rPr>
            <a:t>298</a:t>
          </a:r>
          <a:endParaRPr lang="en-US" sz="3300" kern="1200" dirty="0"/>
        </a:p>
      </dsp:txBody>
      <dsp:txXfrm>
        <a:off x="0" y="2512301"/>
        <a:ext cx="7162800" cy="559865"/>
      </dsp:txXfrm>
    </dsp:sp>
    <dsp:sp modelId="{8CAC7237-D5BE-4157-8588-3AD74B817C26}">
      <dsp:nvSpPr>
        <dsp:cNvPr id="0" name=""/>
        <dsp:cNvSpPr/>
      </dsp:nvSpPr>
      <dsp:spPr>
        <a:xfrm rot="10800000">
          <a:off x="0" y="870"/>
          <a:ext cx="7162800" cy="1872459"/>
        </a:xfrm>
        <a:prstGeom prst="upArrowCallout">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n-US" sz="4800" kern="1200" dirty="0"/>
            <a:t>Medical Coverage</a:t>
          </a:r>
        </a:p>
      </dsp:txBody>
      <dsp:txXfrm rot="10800000">
        <a:off x="0" y="870"/>
        <a:ext cx="7162800" cy="1216668"/>
      </dsp:txXfrm>
    </dsp:sp>
  </dsp:spTree>
</dsp:drawing>
</file>

<file path=ppt/diagrams/layout1.xml><?xml version="1.0" encoding="utf-8"?>
<dgm:layoutDef xmlns:dgm="http://schemas.openxmlformats.org/drawingml/2006/diagram" xmlns:a="http://schemas.openxmlformats.org/drawingml/2006/main" uniqueId="urn:microsoft.com/office/officeart/2005/8/layout/hList2#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A53C3D-FB9A-44D2-B665-D00E85D9E84E}" type="datetimeFigureOut">
              <a:rPr lang="en-US" smtClean="0"/>
              <a:pPr/>
              <a:t>3/25/2021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99891-5037-4E38-B2C3-852633DC5A0B}" type="slidenum">
              <a:rPr lang="en-US" smtClean="0"/>
              <a:pPr/>
              <a:t>‹#›</a:t>
            </a:fld>
            <a:endParaRPr lang="en-US" dirty="0"/>
          </a:p>
        </p:txBody>
      </p:sp>
    </p:spTree>
    <p:extLst>
      <p:ext uri="{BB962C8B-B14F-4D97-AF65-F5344CB8AC3E}">
        <p14:creationId xmlns:p14="http://schemas.microsoft.com/office/powerpoint/2010/main" val="200632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Recognition from</a:t>
            </a:r>
            <a:r>
              <a:rPr lang="en-US" baseline="0" dirty="0"/>
              <a:t> OHS for high scores in Instructional Support.</a:t>
            </a:r>
            <a:endParaRPr lang="en-US" dirty="0"/>
          </a:p>
        </p:txBody>
      </p:sp>
      <p:sp>
        <p:nvSpPr>
          <p:cNvPr id="4" name="Slide Number Placeholder 3"/>
          <p:cNvSpPr>
            <a:spLocks noGrp="1"/>
          </p:cNvSpPr>
          <p:nvPr>
            <p:ph type="sldNum" sz="quarter" idx="10"/>
          </p:nvPr>
        </p:nvSpPr>
        <p:spPr/>
        <p:txBody>
          <a:bodyPr/>
          <a:lstStyle/>
          <a:p>
            <a:fld id="{8A30AABC-14A0-4D3F-9AD4-04E39B7AC50F}" type="slidenum">
              <a:rPr lang="en-US" smtClean="0"/>
              <a:pPr/>
              <a:t>19</a:t>
            </a:fld>
            <a:endParaRPr lang="en-US"/>
          </a:p>
        </p:txBody>
      </p:sp>
    </p:spTree>
    <p:extLst>
      <p:ext uri="{BB962C8B-B14F-4D97-AF65-F5344CB8AC3E}">
        <p14:creationId xmlns:p14="http://schemas.microsoft.com/office/powerpoint/2010/main" val="3638310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0AABC-14A0-4D3F-9AD4-04E39B7AC50F}" type="slidenum">
              <a:rPr lang="en-US" smtClean="0"/>
              <a:pPr/>
              <a:t>23</a:t>
            </a:fld>
            <a:endParaRPr lang="en-US"/>
          </a:p>
        </p:txBody>
      </p:sp>
    </p:spTree>
    <p:extLst>
      <p:ext uri="{BB962C8B-B14F-4D97-AF65-F5344CB8AC3E}">
        <p14:creationId xmlns:p14="http://schemas.microsoft.com/office/powerpoint/2010/main" val="208521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0AABC-14A0-4D3F-9AD4-04E39B7AC50F}" type="slidenum">
              <a:rPr lang="en-US" smtClean="0"/>
              <a:pPr/>
              <a:t>24</a:t>
            </a:fld>
            <a:endParaRPr lang="en-US"/>
          </a:p>
        </p:txBody>
      </p:sp>
    </p:spTree>
    <p:extLst>
      <p:ext uri="{BB962C8B-B14F-4D97-AF65-F5344CB8AC3E}">
        <p14:creationId xmlns:p14="http://schemas.microsoft.com/office/powerpoint/2010/main" val="2559390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85189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41265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212171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228336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425958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254382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422390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6094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185877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5235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116061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33506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1800559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77316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83156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20271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4B024A-C720-4D02-A3D9-E08D386A0D72}"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414566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74B024A-C720-4D02-A3D9-E08D386A0D72}" type="datetimeFigureOut">
              <a:rPr lang="en-US" smtClean="0"/>
              <a:pPr/>
              <a:t>3/25/2021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39B4514-047C-405C-BB40-7AF8F39002BD}" type="slidenum">
              <a:rPr lang="en-US" smtClean="0"/>
              <a:pPr/>
              <a:t>‹#›</a:t>
            </a:fld>
            <a:endParaRPr lang="en-US" dirty="0"/>
          </a:p>
        </p:txBody>
      </p:sp>
    </p:spTree>
    <p:extLst>
      <p:ext uri="{BB962C8B-B14F-4D97-AF65-F5344CB8AC3E}">
        <p14:creationId xmlns:p14="http://schemas.microsoft.com/office/powerpoint/2010/main" val="3319131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eclkc.ohs.acf.hhs.gov/school-readiness/article/head-start-approach-school-readiness-overview" TargetMode="External"/><Relationship Id="rId1" Type="http://schemas.openxmlformats.org/officeDocument/2006/relationships/slideLayout" Target="../slideLayouts/slideLayout6.xml"/><Relationship Id="rId4" Type="http://schemas.openxmlformats.org/officeDocument/2006/relationships/hyperlink" Target="https://www.ag.ndsu.edu/gearupkindergarten"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oleObject1.bin"/><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hyperlink" Target="http://scherlund.blogspot.com/2014/11/attend-this-free-webinar-blended_17.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2012books.lardbucket.org/books/a-primer-on-social-problems/s13-01-overview-of-the-family.html" TargetMode="External"/><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hyperlink" Target="https://ccafs.cgiar.org/research-highlight/changing-our-food-consumption-patterns-necessary-slow-climate-change-large-scal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journalistsresource.org/studies/society/education/early-childhood-care-education-united-states-research-roundup/"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99AB-EE56-4D8F-BEF6-B9659FAF1823}"/>
              </a:ext>
            </a:extLst>
          </p:cNvPr>
          <p:cNvSpPr>
            <a:spLocks noGrp="1"/>
          </p:cNvSpPr>
          <p:nvPr>
            <p:ph type="title"/>
          </p:nvPr>
        </p:nvSpPr>
        <p:spPr>
          <a:xfrm>
            <a:off x="914400" y="152400"/>
            <a:ext cx="7055380" cy="2747682"/>
          </a:xfrm>
        </p:spPr>
        <p:txBody>
          <a:bodyPr>
            <a:normAutofit/>
          </a:bodyPr>
          <a:lstStyle/>
          <a:p>
            <a:pPr algn="ctr"/>
            <a:r>
              <a:rPr lang="en-US" b="1" dirty="0"/>
              <a:t>Head Start Annual Report</a:t>
            </a:r>
            <a:br>
              <a:rPr lang="en-US" b="1" dirty="0"/>
            </a:br>
            <a:r>
              <a:rPr lang="en-US" b="1" dirty="0"/>
              <a:t>2019-2020</a:t>
            </a:r>
            <a:br>
              <a:rPr lang="en-US" b="1" dirty="0"/>
            </a:br>
            <a:endParaRPr lang="en-US" dirty="0"/>
          </a:p>
        </p:txBody>
      </p:sp>
      <p:graphicFrame>
        <p:nvGraphicFramePr>
          <p:cNvPr id="6" name="Table 5">
            <a:extLst>
              <a:ext uri="{FF2B5EF4-FFF2-40B4-BE49-F238E27FC236}">
                <a16:creationId xmlns:a16="http://schemas.microsoft.com/office/drawing/2014/main" id="{B170CAC0-FE00-4557-BE24-917D7C92F338}"/>
              </a:ext>
            </a:extLst>
          </p:cNvPr>
          <p:cNvGraphicFramePr>
            <a:graphicFrameLocks noGrp="1"/>
          </p:cNvGraphicFramePr>
          <p:nvPr>
            <p:extLst>
              <p:ext uri="{D42A27DB-BD31-4B8C-83A1-F6EECF244321}">
                <p14:modId xmlns:p14="http://schemas.microsoft.com/office/powerpoint/2010/main" val="2848866650"/>
              </p:ext>
            </p:extLst>
          </p:nvPr>
        </p:nvGraphicFramePr>
        <p:xfrm>
          <a:off x="2643170" y="6574536"/>
          <a:ext cx="3962400" cy="261938"/>
        </p:xfrm>
        <a:graphic>
          <a:graphicData uri="http://schemas.openxmlformats.org/drawingml/2006/table">
            <a:tbl>
              <a:tblPr>
                <a:tableStyleId>{5C22544A-7EE6-4342-B048-85BDC9FD1C3A}</a:tableStyleId>
              </a:tblPr>
              <a:tblGrid>
                <a:gridCol w="3962400">
                  <a:extLst>
                    <a:ext uri="{9D8B030D-6E8A-4147-A177-3AD203B41FA5}">
                      <a16:colId xmlns:a16="http://schemas.microsoft.com/office/drawing/2014/main" val="3923032598"/>
                    </a:ext>
                  </a:extLst>
                </a:gridCol>
              </a:tblGrid>
              <a:tr h="0">
                <a:tc>
                  <a:txBody>
                    <a:bodyPr/>
                    <a:lstStyle/>
                    <a:p>
                      <a:pPr marL="0" marR="0" algn="ctr">
                        <a:lnSpc>
                          <a:spcPct val="115000"/>
                        </a:lnSpc>
                        <a:spcBef>
                          <a:spcPts val="0"/>
                        </a:spcBef>
                        <a:spcAft>
                          <a:spcPts val="0"/>
                        </a:spcAft>
                      </a:pPr>
                      <a:r>
                        <a:rPr lang="en-US" sz="1600" b="1" cap="all" spc="100" dirty="0">
                          <a:solidFill>
                            <a:srgbClr val="FF0000"/>
                          </a:solidFill>
                          <a:effectLst/>
                        </a:rPr>
                        <a:t>February</a:t>
                      </a:r>
                      <a:r>
                        <a:rPr lang="en-US" sz="1600" b="1" cap="all" spc="100" baseline="0" dirty="0">
                          <a:solidFill>
                            <a:srgbClr val="FF0000"/>
                          </a:solidFill>
                          <a:effectLst/>
                        </a:rPr>
                        <a:t> 25</a:t>
                      </a:r>
                      <a:r>
                        <a:rPr lang="en-US" sz="1600" b="1" cap="all" spc="100" dirty="0">
                          <a:solidFill>
                            <a:srgbClr val="FF0000"/>
                          </a:solidFill>
                          <a:effectLst/>
                        </a:rPr>
                        <a:t>, 2021</a:t>
                      </a:r>
                      <a:endParaRPr lang="en-US" sz="1400" b="1" dirty="0">
                        <a:solidFill>
                          <a:srgbClr val="FF0000"/>
                        </a:solidFill>
                        <a:effectLst/>
                        <a:latin typeface="Calibri" panose="020F0502020204030204" pitchFamily="34" charset="0"/>
                        <a:ea typeface="MS Mincho" panose="020B0400000000000000" pitchFamily="49" charset="-128"/>
                        <a:cs typeface="Times New Roman" panose="02020603050405020304" pitchFamily="18" charset="0"/>
                      </a:endParaRPr>
                    </a:p>
                  </a:txBody>
                  <a:tcPr marL="114300" marR="114300" marT="0" marB="0"/>
                </a:tc>
                <a:extLst>
                  <a:ext uri="{0D108BD9-81ED-4DB2-BD59-A6C34878D82A}">
                    <a16:rowId xmlns:a16="http://schemas.microsoft.com/office/drawing/2014/main" val="2758646090"/>
                  </a:ext>
                </a:extLst>
              </a:tr>
            </a:tbl>
          </a:graphicData>
        </a:graphic>
      </p:graphicFrame>
      <p:graphicFrame>
        <p:nvGraphicFramePr>
          <p:cNvPr id="7" name="Table 6">
            <a:extLst>
              <a:ext uri="{FF2B5EF4-FFF2-40B4-BE49-F238E27FC236}">
                <a16:creationId xmlns:a16="http://schemas.microsoft.com/office/drawing/2014/main" id="{A13E069F-1FCC-4363-83B4-AB73DFF4554B}"/>
              </a:ext>
            </a:extLst>
          </p:cNvPr>
          <p:cNvGraphicFramePr>
            <a:graphicFrameLocks noGrp="1"/>
          </p:cNvGraphicFramePr>
          <p:nvPr>
            <p:extLst>
              <p:ext uri="{D42A27DB-BD31-4B8C-83A1-F6EECF244321}">
                <p14:modId xmlns:p14="http://schemas.microsoft.com/office/powerpoint/2010/main" val="1199931412"/>
              </p:ext>
            </p:extLst>
          </p:nvPr>
        </p:nvGraphicFramePr>
        <p:xfrm>
          <a:off x="484710" y="5191791"/>
          <a:ext cx="8229600" cy="1251923"/>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2310741360"/>
                    </a:ext>
                  </a:extLst>
                </a:gridCol>
              </a:tblGrid>
              <a:tr h="1251923">
                <a:tc>
                  <a:txBody>
                    <a:bodyPr/>
                    <a:lstStyle/>
                    <a:p>
                      <a:pPr marL="0" marR="0" algn="l">
                        <a:lnSpc>
                          <a:spcPct val="115000"/>
                        </a:lnSpc>
                        <a:spcBef>
                          <a:spcPts val="0"/>
                        </a:spcBef>
                        <a:spcAft>
                          <a:spcPts val="0"/>
                        </a:spcAft>
                      </a:pPr>
                      <a:endParaRPr lang="en-US" sz="500" dirty="0">
                        <a:effectLst/>
                      </a:endParaRPr>
                    </a:p>
                    <a:p>
                      <a:pPr marL="0" marR="0" algn="l">
                        <a:lnSpc>
                          <a:spcPct val="115000"/>
                        </a:lnSpc>
                        <a:spcBef>
                          <a:spcPts val="0"/>
                        </a:spcBef>
                        <a:spcAft>
                          <a:spcPts val="0"/>
                        </a:spcAft>
                      </a:pPr>
                      <a:r>
                        <a:rPr lang="en-US" sz="500" dirty="0">
                          <a:effectLst/>
                        </a:rPr>
                        <a:t> </a:t>
                      </a:r>
                      <a:endParaRPr lang="en-US" sz="1400" dirty="0">
                        <a:effectLst/>
                      </a:endParaRPr>
                    </a:p>
                    <a:p>
                      <a:pPr marL="0" marR="0" algn="l">
                        <a:lnSpc>
                          <a:spcPct val="115000"/>
                        </a:lnSpc>
                        <a:spcBef>
                          <a:spcPts val="0"/>
                        </a:spcBef>
                        <a:spcAft>
                          <a:spcPts val="0"/>
                        </a:spcAft>
                      </a:pPr>
                      <a:r>
                        <a:rPr lang="en-US" sz="500" dirty="0">
                          <a:effectLst/>
                        </a:rPr>
                        <a:t> </a:t>
                      </a:r>
                      <a:endParaRPr lang="en-US" sz="1400" dirty="0">
                        <a:effectLst/>
                      </a:endParaRPr>
                    </a:p>
                    <a:p>
                      <a:pPr marL="0" marR="0" algn="l">
                        <a:lnSpc>
                          <a:spcPct val="115000"/>
                        </a:lnSpc>
                        <a:spcBef>
                          <a:spcPts val="0"/>
                        </a:spcBef>
                        <a:spcAft>
                          <a:spcPts val="0"/>
                        </a:spcAft>
                      </a:pPr>
                      <a:r>
                        <a:rPr lang="en-US" sz="1400" dirty="0">
                          <a:effectLst/>
                        </a:rPr>
                        <a:t>Darlington County Community Action Agency</a:t>
                      </a:r>
                    </a:p>
                    <a:p>
                      <a:pPr marL="0" marR="0" algn="l">
                        <a:lnSpc>
                          <a:spcPct val="115000"/>
                        </a:lnSpc>
                        <a:spcBef>
                          <a:spcPts val="0"/>
                        </a:spcBef>
                        <a:spcAft>
                          <a:spcPts val="0"/>
                        </a:spcAft>
                      </a:pPr>
                      <a:r>
                        <a:rPr lang="en-US" sz="1400" dirty="0">
                          <a:effectLst/>
                        </a:rPr>
                        <a:t>Created by: Diane McIver, Head Start Director &amp; Program Coordinators</a:t>
                      </a:r>
                      <a:endParaRPr lang="en-US" sz="1400" b="1" dirty="0">
                        <a:solidFill>
                          <a:srgbClr val="082A75"/>
                        </a:solidFill>
                        <a:effectLst/>
                        <a:latin typeface="Calibri" panose="020F0502020204030204" pitchFamily="34" charset="0"/>
                        <a:ea typeface="MS Mincho" panose="020B0400000000000000" pitchFamily="49" charset="-128"/>
                        <a:cs typeface="Times New Roman" panose="02020603050405020304" pitchFamily="18" charset="0"/>
                      </a:endParaRPr>
                    </a:p>
                  </a:txBody>
                  <a:tcPr marL="114300" marR="114300" marT="0" marB="0"/>
                </a:tc>
                <a:extLst>
                  <a:ext uri="{0D108BD9-81ED-4DB2-BD59-A6C34878D82A}">
                    <a16:rowId xmlns:a16="http://schemas.microsoft.com/office/drawing/2014/main" val="4102234328"/>
                  </a:ext>
                </a:extLst>
              </a:tr>
            </a:tbl>
          </a:graphicData>
        </a:graphic>
      </p:graphicFrame>
    </p:spTree>
    <p:extLst>
      <p:ext uri="{BB962C8B-B14F-4D97-AF65-F5344CB8AC3E}">
        <p14:creationId xmlns:p14="http://schemas.microsoft.com/office/powerpoint/2010/main" val="209143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78290" cy="5567082"/>
          </a:xfrm>
        </p:spPr>
        <p:txBody>
          <a:bodyPr/>
          <a:lstStyle/>
          <a:p>
            <a:r>
              <a:rPr lang="en-US" sz="2000" dirty="0"/>
              <a:t>                             </a:t>
            </a:r>
            <a:r>
              <a:rPr lang="en-US" sz="2000" b="1" dirty="0"/>
              <a:t>Father Engagement Services  Received</a:t>
            </a:r>
            <a:r>
              <a:rPr lang="en-US" sz="2000" dirty="0">
                <a:solidFill>
                  <a:schemeClr val="tx1"/>
                </a:solidFill>
              </a:rPr>
              <a:t/>
            </a:r>
            <a:br>
              <a:rPr lang="en-US" sz="2000" dirty="0">
                <a:solidFill>
                  <a:schemeClr val="tx1"/>
                </a:solidFill>
              </a:rPr>
            </a:br>
            <a:r>
              <a:rPr lang="en-US" sz="2000" dirty="0">
                <a:solidFill>
                  <a:srgbClr val="FF0000"/>
                </a:solidFill>
              </a:rPr>
              <a:t/>
            </a:r>
            <a:br>
              <a:rPr lang="en-US" sz="2000" dirty="0">
                <a:solidFill>
                  <a:srgbClr val="FF0000"/>
                </a:solidFill>
              </a:rPr>
            </a:br>
            <a:r>
              <a:rPr lang="en-US" sz="2000" b="1" dirty="0"/>
              <a:t>                                     2018/2019                       2019/2020</a:t>
            </a:r>
            <a:r>
              <a:rPr lang="en-US" sz="2000" dirty="0"/>
              <a:t/>
            </a:r>
            <a:br>
              <a:rPr lang="en-US" sz="2000" dirty="0"/>
            </a:br>
            <a:r>
              <a:rPr lang="en-US" sz="2000" dirty="0"/>
              <a:t>                                                                                  </a:t>
            </a:r>
            <a:br>
              <a:rPr lang="en-US" sz="2000" dirty="0"/>
            </a:br>
            <a:r>
              <a:rPr lang="en-US" sz="2000" dirty="0"/>
              <a:t>    </a:t>
            </a:r>
            <a:br>
              <a:rPr lang="en-US" sz="2000" dirty="0"/>
            </a:br>
            <a:r>
              <a:rPr lang="en-US" sz="1600" dirty="0">
                <a:solidFill>
                  <a:srgbClr val="FF0000"/>
                </a:solidFill>
              </a:rPr>
              <a:t>Family Assessments 			    </a:t>
            </a:r>
            <a:r>
              <a:rPr lang="en-US" sz="1600" b="1" dirty="0">
                <a:solidFill>
                  <a:srgbClr val="FF0000"/>
                </a:solidFill>
              </a:rPr>
              <a:t>119</a:t>
            </a:r>
            <a:r>
              <a:rPr lang="en-US" sz="1600" dirty="0">
                <a:solidFill>
                  <a:srgbClr val="FF0000"/>
                </a:solidFill>
              </a:rPr>
              <a:t> 			</a:t>
            </a:r>
            <a:r>
              <a:rPr lang="en-US" sz="1800" dirty="0">
                <a:solidFill>
                  <a:srgbClr val="FF0000"/>
                </a:solidFill>
                <a:effectLst/>
                <a:latin typeface="Calibri" panose="020F0502020204030204" pitchFamily="34" charset="0"/>
                <a:ea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rPr>
              <a:t>147 </a:t>
            </a:r>
            <a:r>
              <a:rPr lang="en-US" sz="1600" dirty="0">
                <a:solidFill>
                  <a:srgbClr val="FF0000"/>
                </a:solidFill>
              </a:rPr>
              <a:t>	</a:t>
            </a:r>
            <a:br>
              <a:rPr lang="en-US" sz="1600" dirty="0">
                <a:solidFill>
                  <a:srgbClr val="FF0000"/>
                </a:solidFill>
              </a:rPr>
            </a:br>
            <a:r>
              <a:rPr lang="en-US" sz="1600" dirty="0">
                <a:solidFill>
                  <a:srgbClr val="FF0000"/>
                </a:solidFill>
              </a:rPr>
              <a:t/>
            </a:r>
            <a:br>
              <a:rPr lang="en-US" sz="1600" dirty="0">
                <a:solidFill>
                  <a:srgbClr val="FF0000"/>
                </a:solidFill>
              </a:rPr>
            </a:br>
            <a:r>
              <a:rPr lang="en-US" sz="1600" dirty="0">
                <a:solidFill>
                  <a:srgbClr val="FF0000"/>
                </a:solidFill>
              </a:rPr>
              <a:t>Family Goal Setting			</a:t>
            </a:r>
            <a:r>
              <a:rPr lang="en-US" sz="1600" b="1" dirty="0">
                <a:solidFill>
                  <a:srgbClr val="FF0000"/>
                </a:solidFill>
              </a:rPr>
              <a:t>      93 </a:t>
            </a:r>
            <a:r>
              <a:rPr lang="en-US" sz="1600" dirty="0">
                <a:solidFill>
                  <a:srgbClr val="FF0000"/>
                </a:solidFill>
              </a:rPr>
              <a:t>				       </a:t>
            </a:r>
            <a:r>
              <a:rPr lang="en-US" sz="1800" b="1" dirty="0">
                <a:solidFill>
                  <a:srgbClr val="FF0000"/>
                </a:solidFill>
                <a:effectLst/>
                <a:latin typeface="Calibri" panose="020F0502020204030204" pitchFamily="34" charset="0"/>
                <a:ea typeface="Times New Roman" panose="02020603050405020304" pitchFamily="18" charset="0"/>
              </a:rPr>
              <a:t>148</a:t>
            </a:r>
            <a:r>
              <a:rPr lang="en-US" sz="1600" dirty="0">
                <a:solidFill>
                  <a:srgbClr val="FF0000"/>
                </a:solidFill>
              </a:rPr>
              <a:t>  </a:t>
            </a:r>
            <a:br>
              <a:rPr lang="en-US" sz="1600" dirty="0">
                <a:solidFill>
                  <a:srgbClr val="FF0000"/>
                </a:solidFill>
              </a:rPr>
            </a:br>
            <a:r>
              <a:rPr lang="en-US" sz="1600" dirty="0">
                <a:solidFill>
                  <a:srgbClr val="FF0000"/>
                </a:solidFill>
              </a:rPr>
              <a:t/>
            </a:r>
            <a:br>
              <a:rPr lang="en-US" sz="1600" dirty="0">
                <a:solidFill>
                  <a:srgbClr val="FF0000"/>
                </a:solidFill>
              </a:rPr>
            </a:br>
            <a:r>
              <a:rPr lang="en-US" sz="1600" dirty="0">
                <a:solidFill>
                  <a:srgbClr val="FF0000"/>
                </a:solidFill>
              </a:rPr>
              <a:t>Involved in Child’s Development    </a:t>
            </a:r>
            <a:r>
              <a:rPr lang="en-US" sz="1600" b="1" dirty="0">
                <a:solidFill>
                  <a:srgbClr val="FF0000"/>
                </a:solidFill>
              </a:rPr>
              <a:t>119</a:t>
            </a:r>
            <a:r>
              <a:rPr lang="en-US" sz="1600" dirty="0">
                <a:solidFill>
                  <a:srgbClr val="FF0000"/>
                </a:solidFill>
              </a:rPr>
              <a:t>				      </a:t>
            </a:r>
            <a:r>
              <a:rPr lang="en-US" sz="1800" dirty="0">
                <a:solidFill>
                  <a:srgbClr val="FF0000"/>
                </a:solidFill>
                <a:effectLst/>
                <a:latin typeface="Calibri" panose="020F0502020204030204" pitchFamily="34" charset="0"/>
                <a:ea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rPr>
              <a:t>165</a:t>
            </a:r>
            <a:r>
              <a:rPr lang="en-US" sz="1800" dirty="0">
                <a:solidFill>
                  <a:srgbClr val="FF0000"/>
                </a:solidFill>
                <a:effectLst/>
                <a:latin typeface="Calibri" panose="020F0502020204030204" pitchFamily="34" charset="0"/>
                <a:ea typeface="Times New Roman" panose="02020603050405020304" pitchFamily="18" charset="0"/>
              </a:rPr>
              <a:t> </a:t>
            </a:r>
            <a:r>
              <a:rPr lang="en-US" sz="1600" dirty="0">
                <a:solidFill>
                  <a:srgbClr val="FF0000"/>
                </a:solidFill>
              </a:rPr>
              <a:t>	</a:t>
            </a:r>
            <a:br>
              <a:rPr lang="en-US" sz="1600" dirty="0">
                <a:solidFill>
                  <a:srgbClr val="FF0000"/>
                </a:solidFill>
              </a:rPr>
            </a:br>
            <a:r>
              <a:rPr lang="en-US" sz="1600" dirty="0">
                <a:solidFill>
                  <a:srgbClr val="FF0000"/>
                </a:solidFill>
              </a:rPr>
              <a:t/>
            </a:r>
            <a:br>
              <a:rPr lang="en-US" sz="1600" dirty="0">
                <a:solidFill>
                  <a:srgbClr val="FF0000"/>
                </a:solidFill>
              </a:rPr>
            </a:br>
            <a:r>
              <a:rPr lang="en-US" sz="1600" dirty="0">
                <a:solidFill>
                  <a:srgbClr val="FF0000"/>
                </a:solidFill>
              </a:rPr>
              <a:t>Head Start Program Governance       </a:t>
            </a:r>
            <a:r>
              <a:rPr lang="en-US" sz="1600" b="1" dirty="0">
                <a:solidFill>
                  <a:srgbClr val="FF0000"/>
                </a:solidFill>
              </a:rPr>
              <a:t>2</a:t>
            </a:r>
            <a:r>
              <a:rPr lang="en-US" sz="1600" dirty="0">
                <a:solidFill>
                  <a:srgbClr val="FF0000"/>
                </a:solidFill>
              </a:rPr>
              <a:t>				          </a:t>
            </a:r>
            <a:r>
              <a:rPr lang="en-US" sz="1800" dirty="0">
                <a:solidFill>
                  <a:srgbClr val="FF0000"/>
                </a:solidFill>
                <a:effectLst/>
                <a:latin typeface="Calibri" panose="020F0502020204030204" pitchFamily="34" charset="0"/>
                <a:ea typeface="Times New Roman" panose="02020603050405020304" pitchFamily="18" charset="0"/>
              </a:rPr>
              <a:t> </a:t>
            </a:r>
            <a:r>
              <a:rPr lang="en-US" sz="1800" b="1" dirty="0">
                <a:solidFill>
                  <a:srgbClr val="FF0000"/>
                </a:solidFill>
                <a:effectLst/>
                <a:latin typeface="Calibri" panose="020F0502020204030204" pitchFamily="34" charset="0"/>
                <a:ea typeface="Times New Roman" panose="02020603050405020304" pitchFamily="18" charset="0"/>
              </a:rPr>
              <a:t>2</a:t>
            </a:r>
            <a:r>
              <a:rPr lang="en-US" sz="1600" dirty="0">
                <a:solidFill>
                  <a:srgbClr val="FF0000"/>
                </a:solidFill>
              </a:rPr>
              <a:t/>
            </a:r>
            <a:br>
              <a:rPr lang="en-US" sz="1600" dirty="0">
                <a:solidFill>
                  <a:srgbClr val="FF0000"/>
                </a:solidFill>
              </a:rPr>
            </a:br>
            <a:r>
              <a:rPr lang="en-US" sz="1600" dirty="0">
                <a:solidFill>
                  <a:srgbClr val="FF0000"/>
                </a:solidFill>
              </a:rPr>
              <a:t>  	</a:t>
            </a:r>
            <a:br>
              <a:rPr lang="en-US" sz="1600" dirty="0">
                <a:solidFill>
                  <a:srgbClr val="FF0000"/>
                </a:solidFill>
              </a:rPr>
            </a:br>
            <a:r>
              <a:rPr lang="en-US" sz="1600" dirty="0">
                <a:solidFill>
                  <a:srgbClr val="FF0000"/>
                </a:solidFill>
              </a:rPr>
              <a:t>Parent Education Workshops	      </a:t>
            </a:r>
            <a:r>
              <a:rPr lang="en-US" sz="1600" b="1" dirty="0">
                <a:solidFill>
                  <a:srgbClr val="FF0000"/>
                </a:solidFill>
              </a:rPr>
              <a:t>33</a:t>
            </a:r>
            <a:r>
              <a:rPr lang="en-US" sz="1600" dirty="0">
                <a:solidFill>
                  <a:srgbClr val="FF0000"/>
                </a:solidFill>
              </a:rPr>
              <a:t>					</a:t>
            </a:r>
            <a:r>
              <a:rPr lang="en-US" sz="1800" b="1" dirty="0">
                <a:solidFill>
                  <a:srgbClr val="FF0000"/>
                </a:solidFill>
                <a:effectLst/>
                <a:latin typeface="Calibri" panose="020F0502020204030204" pitchFamily="34" charset="0"/>
                <a:ea typeface="Times New Roman" panose="02020603050405020304" pitchFamily="18" charset="0"/>
              </a:rPr>
              <a:t> 90 </a:t>
            </a:r>
            <a:r>
              <a:rPr lang="en-US" sz="1600" dirty="0">
                <a:solidFill>
                  <a:srgbClr val="FF0000"/>
                </a:solidFill>
              </a:rPr>
              <a:t>	   	</a:t>
            </a:r>
            <a:br>
              <a:rPr lang="en-US" sz="1600" dirty="0">
                <a:solidFill>
                  <a:srgbClr val="FF0000"/>
                </a:solidFill>
              </a:rPr>
            </a:br>
            <a:r>
              <a:rPr lang="en-US" sz="1600" dirty="0">
                <a:solidFill>
                  <a:srgbClr val="FF0000"/>
                </a:solidFill>
              </a:rPr>
              <a:t>                                                             </a:t>
            </a:r>
            <a:r>
              <a:rPr lang="en-US" sz="2000" dirty="0">
                <a:solidFill>
                  <a:srgbClr val="FF0000"/>
                </a:solidFill>
              </a:rPr>
              <a:t/>
            </a:r>
            <a:br>
              <a:rPr lang="en-US" sz="2000" dirty="0">
                <a:solidFill>
                  <a:srgbClr val="FF0000"/>
                </a:solidFill>
              </a:rPr>
            </a:br>
            <a:endParaRPr lang="en-US" sz="2000" dirty="0">
              <a:solidFill>
                <a:srgbClr val="FF0000"/>
              </a:solidFill>
            </a:endParaRPr>
          </a:p>
        </p:txBody>
      </p:sp>
      <p:sp>
        <p:nvSpPr>
          <p:cNvPr id="3" name="Rectangle 2"/>
          <p:cNvSpPr/>
          <p:nvPr/>
        </p:nvSpPr>
        <p:spPr>
          <a:xfrm>
            <a:off x="2286000" y="2690336"/>
            <a:ext cx="4572000" cy="369332"/>
          </a:xfrm>
          <a:prstGeom prst="rect">
            <a:avLst/>
          </a:prstGeom>
        </p:spPr>
        <p:txBody>
          <a:bodyPr>
            <a:spAutoFit/>
          </a:bodyPr>
          <a:lstStyle/>
          <a:p>
            <a:r>
              <a:rPr lang="en-US" dirty="0">
                <a:solidFill>
                  <a:srgbClr val="FF0000"/>
                </a:solidFill>
              </a:rPr>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5297285"/>
            <a:ext cx="2218722" cy="14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7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0FDB-241A-4E6A-A5F1-875A58DB1BA8}"/>
              </a:ext>
            </a:extLst>
          </p:cNvPr>
          <p:cNvSpPr>
            <a:spLocks noGrp="1"/>
          </p:cNvSpPr>
          <p:nvPr>
            <p:ph type="title"/>
          </p:nvPr>
        </p:nvSpPr>
        <p:spPr/>
        <p:txBody>
          <a:bodyPr/>
          <a:lstStyle/>
          <a:p>
            <a:pPr algn="ctr"/>
            <a:r>
              <a:rPr lang="en-US" dirty="0" err="1">
                <a:solidFill>
                  <a:srgbClr val="FFFF00"/>
                </a:solidFill>
              </a:rPr>
              <a:t>ReadyRosie</a:t>
            </a:r>
            <a:r>
              <a:rPr lang="en-US" dirty="0"/>
              <a:t/>
            </a:r>
            <a:br>
              <a:rPr lang="en-US" dirty="0"/>
            </a:br>
            <a:r>
              <a:rPr lang="en-US" dirty="0"/>
              <a:t>(</a:t>
            </a:r>
            <a:r>
              <a:rPr lang="en-US" sz="3200" dirty="0"/>
              <a:t>Parent Engagement Curriculum)</a:t>
            </a:r>
          </a:p>
        </p:txBody>
      </p:sp>
      <p:sp>
        <p:nvSpPr>
          <p:cNvPr id="3" name="TextBox 2">
            <a:extLst>
              <a:ext uri="{FF2B5EF4-FFF2-40B4-BE49-F238E27FC236}">
                <a16:creationId xmlns:a16="http://schemas.microsoft.com/office/drawing/2014/main" id="{D2992C94-D97F-426E-9E79-CD101911E9CD}"/>
              </a:ext>
            </a:extLst>
          </p:cNvPr>
          <p:cNvSpPr txBox="1"/>
          <p:nvPr/>
        </p:nvSpPr>
        <p:spPr>
          <a:xfrm>
            <a:off x="609600" y="2362200"/>
            <a:ext cx="7696200" cy="1200329"/>
          </a:xfrm>
          <a:prstGeom prst="rect">
            <a:avLst/>
          </a:prstGeom>
          <a:noFill/>
        </p:spPr>
        <p:txBody>
          <a:bodyPr wrap="square" rtlCol="0">
            <a:spAutoFit/>
          </a:bodyPr>
          <a:lstStyle/>
          <a:p>
            <a:r>
              <a:rPr lang="en-US" dirty="0" err="1">
                <a:solidFill>
                  <a:srgbClr val="FF0000"/>
                </a:solidFill>
              </a:rPr>
              <a:t>ReadyRosie</a:t>
            </a:r>
            <a:r>
              <a:rPr lang="en-US" dirty="0">
                <a:solidFill>
                  <a:srgbClr val="FF0000"/>
                </a:solidFill>
              </a:rPr>
              <a:t> i</a:t>
            </a:r>
            <a:r>
              <a:rPr lang="en-US" dirty="0"/>
              <a:t>s an online resource designed for parents, which involves daily emails with videos, that coincide with classroom lessons. All Pre-K 4 Head Start families receive a  free subscription to this fun and  easy way to prepare children for a lifetime of learning</a:t>
            </a:r>
          </a:p>
        </p:txBody>
      </p:sp>
      <p:pic>
        <p:nvPicPr>
          <p:cNvPr id="4" name="Picture 3">
            <a:extLst>
              <a:ext uri="{FF2B5EF4-FFF2-40B4-BE49-F238E27FC236}">
                <a16:creationId xmlns:a16="http://schemas.microsoft.com/office/drawing/2014/main" id="{8EFD5271-2094-4F10-BB4C-94DADF945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800600"/>
            <a:ext cx="1219200" cy="1219200"/>
          </a:xfrm>
          <a:prstGeom prst="rect">
            <a:avLst/>
          </a:prstGeom>
        </p:spPr>
      </p:pic>
    </p:spTree>
    <p:extLst>
      <p:ext uri="{BB962C8B-B14F-4D97-AF65-F5344CB8AC3E}">
        <p14:creationId xmlns:p14="http://schemas.microsoft.com/office/powerpoint/2010/main" val="317756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919"/>
            <a:ext cx="8229600" cy="6126162"/>
          </a:xfrm>
        </p:spPr>
        <p:txBody>
          <a:bodyPr>
            <a:normAutofit fontScale="90000"/>
          </a:bodyPr>
          <a:lstStyle/>
          <a:p>
            <a:r>
              <a:rPr lang="en-US" sz="2800" dirty="0">
                <a:solidFill>
                  <a:srgbClr val="FF0000"/>
                </a:solidFill>
              </a:rPr>
              <a:t>                                 </a:t>
            </a:r>
            <a:br>
              <a:rPr lang="en-US" sz="2800" dirty="0">
                <a:solidFill>
                  <a:srgbClr val="FF0000"/>
                </a:solidFill>
              </a:rPr>
            </a:br>
            <a:r>
              <a:rPr lang="en-US" sz="2800" dirty="0">
                <a:solidFill>
                  <a:srgbClr val="FF0000"/>
                </a:solidFill>
              </a:rPr>
              <a:t>				</a:t>
            </a:r>
            <a:br>
              <a:rPr lang="en-US" sz="2800" dirty="0">
                <a:solidFill>
                  <a:srgbClr val="FF0000"/>
                </a:solidFill>
              </a:rPr>
            </a:br>
            <a:r>
              <a:rPr lang="en-US" sz="2800" dirty="0">
                <a:solidFill>
                  <a:srgbClr val="FF0000"/>
                </a:solidFill>
              </a:rPr>
              <a:t>							</a:t>
            </a:r>
            <a:r>
              <a:rPr lang="en-US" sz="2800" b="1" dirty="0">
                <a:solidFill>
                  <a:srgbClr val="FF0000"/>
                </a:solidFill>
              </a:rPr>
              <a:t>ReadyRosie Videos</a:t>
            </a:r>
            <a:r>
              <a:rPr lang="en-US" sz="2800" dirty="0">
                <a:solidFill>
                  <a:srgbClr val="FF0000"/>
                </a:solidFill>
              </a:rPr>
              <a:t>     </a:t>
            </a:r>
            <a:br>
              <a:rPr lang="en-US" sz="2800" dirty="0">
                <a:solidFill>
                  <a:srgbClr val="FF0000"/>
                </a:solidFill>
              </a:rPr>
            </a:br>
            <a:r>
              <a:rPr lang="en-US" sz="2800" dirty="0">
                <a:solidFill>
                  <a:srgbClr val="FF0000"/>
                </a:solidFill>
              </a:rPr>
              <a:t/>
            </a:r>
            <a:br>
              <a:rPr lang="en-US" sz="2800" dirty="0">
                <a:solidFill>
                  <a:srgbClr val="FF0000"/>
                </a:solidFill>
              </a:rPr>
            </a:br>
            <a:r>
              <a:rPr lang="en-US" sz="2800" dirty="0">
                <a:solidFill>
                  <a:srgbClr val="FF0000"/>
                </a:solidFill>
              </a:rPr>
              <a:t>                                </a:t>
            </a:r>
            <a:r>
              <a:rPr lang="en-US" sz="2800" b="1" dirty="0">
                <a:solidFill>
                  <a:srgbClr val="FF0000"/>
                </a:solidFill>
              </a:rPr>
              <a:t/>
            </a:r>
            <a:br>
              <a:rPr lang="en-US" sz="2800" b="1" dirty="0">
                <a:solidFill>
                  <a:srgbClr val="FF0000"/>
                </a:solidFill>
              </a:rPr>
            </a:br>
            <a:r>
              <a:rPr lang="en-US" sz="2400" b="1" dirty="0">
                <a:solidFill>
                  <a:srgbClr val="FF0000"/>
                </a:solidFill>
              </a:rPr>
              <a:t> Learning Outcome </a:t>
            </a:r>
            <a:r>
              <a:rPr lang="en-US" sz="2400" dirty="0"/>
              <a:t/>
            </a:r>
            <a:br>
              <a:rPr lang="en-US" sz="2400" dirty="0"/>
            </a:br>
            <a:r>
              <a:rPr lang="en-US" sz="2400" dirty="0">
                <a:solidFill>
                  <a:schemeClr val="tx1"/>
                </a:solidFill>
              </a:rPr>
              <a:t>Language and Literacy    	                                 375</a:t>
            </a:r>
            <a:br>
              <a:rPr lang="en-US" sz="2400" dirty="0">
                <a:solidFill>
                  <a:schemeClr val="tx1"/>
                </a:solidFill>
              </a:rPr>
            </a:br>
            <a:r>
              <a:rPr lang="en-US" sz="2400" dirty="0">
                <a:solidFill>
                  <a:schemeClr val="tx1"/>
                </a:solidFill>
              </a:rPr>
              <a:t>Math				                                                   245</a:t>
            </a:r>
            <a:br>
              <a:rPr lang="en-US" sz="2400" dirty="0">
                <a:solidFill>
                  <a:schemeClr val="tx1"/>
                </a:solidFill>
              </a:rPr>
            </a:br>
            <a:r>
              <a:rPr lang="en-US" sz="2400" dirty="0">
                <a:solidFill>
                  <a:schemeClr val="tx1"/>
                </a:solidFill>
              </a:rPr>
              <a:t>Social Emotional 	                                             199</a:t>
            </a:r>
            <a:br>
              <a:rPr lang="en-US" sz="2400" dirty="0">
                <a:solidFill>
                  <a:schemeClr val="tx1"/>
                </a:solidFill>
              </a:rPr>
            </a:br>
            <a:r>
              <a:rPr lang="en-US" sz="2400" dirty="0">
                <a:solidFill>
                  <a:schemeClr val="tx1"/>
                </a:solidFill>
              </a:rPr>
              <a:t>Health and Well-Being	                                       543</a:t>
            </a:r>
            <a:br>
              <a:rPr lang="en-US" sz="2400" dirty="0">
                <a:solidFill>
                  <a:schemeClr val="tx1"/>
                </a:solidFill>
              </a:rPr>
            </a:br>
            <a:r>
              <a:rPr lang="en-US" sz="2400" dirty="0">
                <a:solidFill>
                  <a:schemeClr val="tx1"/>
                </a:solidFill>
              </a:rPr>
              <a:t/>
            </a:r>
            <a:br>
              <a:rPr lang="en-US" sz="2400" dirty="0">
                <a:solidFill>
                  <a:schemeClr val="tx1"/>
                </a:solidFill>
              </a:rPr>
            </a:br>
            <a:r>
              <a:rPr lang="en-US" sz="2400" b="1" dirty="0">
                <a:solidFill>
                  <a:srgbClr val="FF0000"/>
                </a:solidFill>
              </a:rPr>
              <a:t>Family Outcome</a:t>
            </a:r>
            <a:r>
              <a:rPr lang="en-US" sz="2400" dirty="0">
                <a:solidFill>
                  <a:schemeClr val="tx1"/>
                </a:solidFill>
              </a:rPr>
              <a:t/>
            </a:r>
            <a:br>
              <a:rPr lang="en-US" sz="2400" dirty="0">
                <a:solidFill>
                  <a:schemeClr val="tx1"/>
                </a:solidFill>
              </a:rPr>
            </a:br>
            <a:r>
              <a:rPr lang="en-US" sz="2400" dirty="0">
                <a:solidFill>
                  <a:schemeClr val="tx1"/>
                </a:solidFill>
              </a:rPr>
              <a:t>Family Well-Being                                                   206</a:t>
            </a:r>
            <a:br>
              <a:rPr lang="en-US" sz="2400" dirty="0">
                <a:solidFill>
                  <a:schemeClr val="tx1"/>
                </a:solidFill>
              </a:rPr>
            </a:br>
            <a:r>
              <a:rPr lang="en-US" sz="2400" dirty="0">
                <a:solidFill>
                  <a:schemeClr val="tx1"/>
                </a:solidFill>
              </a:rPr>
              <a:t>Positive Parent-Child Relationships                      454</a:t>
            </a:r>
            <a:br>
              <a:rPr lang="en-US" sz="2400" dirty="0">
                <a:solidFill>
                  <a:schemeClr val="tx1"/>
                </a:solidFill>
              </a:rPr>
            </a:br>
            <a:r>
              <a:rPr lang="en-US" sz="2400" dirty="0">
                <a:solidFill>
                  <a:schemeClr val="tx1"/>
                </a:solidFill>
              </a:rPr>
              <a:t>Families as Lifelong Educators                              435</a:t>
            </a:r>
            <a:br>
              <a:rPr lang="en-US" sz="2400" dirty="0">
                <a:solidFill>
                  <a:schemeClr val="tx1"/>
                </a:solidFill>
              </a:rPr>
            </a:br>
            <a:r>
              <a:rPr lang="en-US" sz="2400" dirty="0">
                <a:solidFill>
                  <a:schemeClr val="tx1"/>
                </a:solidFill>
              </a:rPr>
              <a:t>Families as Learners                                               454</a:t>
            </a:r>
            <a:br>
              <a:rPr lang="en-US" sz="2400" dirty="0">
                <a:solidFill>
                  <a:schemeClr val="tx1"/>
                </a:solidFill>
              </a:rPr>
            </a:br>
            <a:r>
              <a:rPr lang="en-US" sz="2400" dirty="0">
                <a:solidFill>
                  <a:schemeClr val="tx1"/>
                </a:solidFill>
              </a:rPr>
              <a:t>Family Engagement in Transition                           28</a:t>
            </a:r>
            <a:br>
              <a:rPr lang="en-US" sz="2400" dirty="0">
                <a:solidFill>
                  <a:schemeClr val="tx1"/>
                </a:solidFill>
              </a:rPr>
            </a:br>
            <a:r>
              <a:rPr lang="en-US" sz="2400" dirty="0">
                <a:solidFill>
                  <a:schemeClr val="tx1"/>
                </a:solidFill>
              </a:rPr>
              <a:t>Family Connection to Peers and Community      13    </a:t>
            </a:r>
            <a:br>
              <a:rPr lang="en-US" sz="2400" dirty="0">
                <a:solidFill>
                  <a:schemeClr val="tx1"/>
                </a:solidFill>
              </a:rPr>
            </a:br>
            <a:r>
              <a:rPr lang="en-US" sz="2400" dirty="0">
                <a:solidFill>
                  <a:schemeClr val="tx1"/>
                </a:solidFill>
              </a:rPr>
              <a:t>Families as Advocates and Leaders</a:t>
            </a:r>
            <a:r>
              <a:rPr lang="en-US" sz="2400" dirty="0"/>
              <a:t>                     0</a:t>
            </a:r>
          </a:p>
        </p:txBody>
      </p:sp>
      <p:pic>
        <p:nvPicPr>
          <p:cNvPr id="4" name="Picture 3">
            <a:extLst>
              <a:ext uri="{FF2B5EF4-FFF2-40B4-BE49-F238E27FC236}">
                <a16:creationId xmlns:a16="http://schemas.microsoft.com/office/drawing/2014/main" id="{1397345C-59D1-4BA4-B5F5-115C2FFD8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0"/>
            <a:ext cx="1219200" cy="1219200"/>
          </a:xfrm>
          <a:prstGeom prst="rect">
            <a:avLst/>
          </a:prstGeom>
        </p:spPr>
      </p:pic>
    </p:spTree>
    <p:extLst>
      <p:ext uri="{BB962C8B-B14F-4D97-AF65-F5344CB8AC3E}">
        <p14:creationId xmlns:p14="http://schemas.microsoft.com/office/powerpoint/2010/main" val="216342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C791-F0A1-4454-8D30-9F8350F59968}"/>
              </a:ext>
            </a:extLst>
          </p:cNvPr>
          <p:cNvSpPr>
            <a:spLocks noGrp="1"/>
          </p:cNvSpPr>
          <p:nvPr>
            <p:ph type="title"/>
          </p:nvPr>
        </p:nvSpPr>
        <p:spPr/>
        <p:txBody>
          <a:bodyPr/>
          <a:lstStyle/>
          <a:p>
            <a:pPr algn="ctr"/>
            <a:r>
              <a:rPr lang="en-US" b="1" dirty="0">
                <a:solidFill>
                  <a:srgbClr val="FF0000"/>
                </a:solidFill>
              </a:rPr>
              <a:t>Health &amp; Nutrition Services Overview</a:t>
            </a:r>
          </a:p>
        </p:txBody>
      </p:sp>
      <p:pic>
        <p:nvPicPr>
          <p:cNvPr id="5" name="Picture 4">
            <a:extLst>
              <a:ext uri="{FF2B5EF4-FFF2-40B4-BE49-F238E27FC236}">
                <a16:creationId xmlns:a16="http://schemas.microsoft.com/office/drawing/2014/main" id="{6719B789-551B-4610-B82D-8DB7525C2F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9400" y="2382952"/>
            <a:ext cx="4064000" cy="3048000"/>
          </a:xfrm>
          <a:prstGeom prst="rect">
            <a:avLst/>
          </a:prstGeom>
        </p:spPr>
      </p:pic>
      <p:sp>
        <p:nvSpPr>
          <p:cNvPr id="6" name="TextBox 5">
            <a:extLst>
              <a:ext uri="{FF2B5EF4-FFF2-40B4-BE49-F238E27FC236}">
                <a16:creationId xmlns:a16="http://schemas.microsoft.com/office/drawing/2014/main" id="{01AA7164-0340-4939-AA30-D98163A4FB2D}"/>
              </a:ext>
            </a:extLst>
          </p:cNvPr>
          <p:cNvSpPr txBox="1"/>
          <p:nvPr/>
        </p:nvSpPr>
        <p:spPr>
          <a:xfrm>
            <a:off x="3810000" y="2362200"/>
            <a:ext cx="5105400" cy="3139321"/>
          </a:xfrm>
          <a:prstGeom prst="rect">
            <a:avLst/>
          </a:prstGeom>
          <a:noFill/>
        </p:spPr>
        <p:txBody>
          <a:bodyPr wrap="square" rtlCol="0">
            <a:spAutoFit/>
          </a:bodyPr>
          <a:lstStyle/>
          <a:p>
            <a:r>
              <a:rPr lang="en-US" b="1" dirty="0"/>
              <a:t>Program/School Readiness Goal</a:t>
            </a:r>
          </a:p>
          <a:p>
            <a:endParaRPr lang="en-US" b="1" dirty="0"/>
          </a:p>
          <a:p>
            <a:pPr marL="285750" indent="-285750">
              <a:buFont typeface="Arial" panose="020B0604020202020204" pitchFamily="34" charset="0"/>
              <a:buChar char="•"/>
            </a:pPr>
            <a:r>
              <a:rPr lang="en-US" dirty="0"/>
              <a:t>Enhanced on-going oversight, monitoring and Health and Safety training to ensure child safety.</a:t>
            </a:r>
          </a:p>
          <a:p>
            <a:endParaRPr lang="en-US" dirty="0"/>
          </a:p>
          <a:p>
            <a:pPr marL="285750" indent="-285750">
              <a:buFont typeface="Arial" panose="020B0604020202020204" pitchFamily="34" charset="0"/>
              <a:buChar char="•"/>
            </a:pPr>
            <a:r>
              <a:rPr lang="en-US" dirty="0"/>
              <a:t>Focus on the importance of providing children with nourishing food while at the centers and using opportunities to promote nutrition and healthy eating among families.</a:t>
            </a:r>
          </a:p>
        </p:txBody>
      </p:sp>
    </p:spTree>
    <p:extLst>
      <p:ext uri="{BB962C8B-B14F-4D97-AF65-F5344CB8AC3E}">
        <p14:creationId xmlns:p14="http://schemas.microsoft.com/office/powerpoint/2010/main" val="55989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B7825-D223-4B57-918C-E8CA6D84D100}"/>
              </a:ext>
            </a:extLst>
          </p:cNvPr>
          <p:cNvSpPr>
            <a:spLocks noGrp="1"/>
          </p:cNvSpPr>
          <p:nvPr>
            <p:ph type="title"/>
          </p:nvPr>
        </p:nvSpPr>
        <p:spPr>
          <a:xfrm>
            <a:off x="609600" y="0"/>
            <a:ext cx="7055380" cy="1400530"/>
          </a:xfrm>
        </p:spPr>
        <p:txBody>
          <a:bodyPr/>
          <a:lstStyle/>
          <a:p>
            <a:r>
              <a:rPr lang="en-US" dirty="0"/>
              <a:t>Health Statistics</a:t>
            </a:r>
          </a:p>
        </p:txBody>
      </p:sp>
      <p:graphicFrame>
        <p:nvGraphicFramePr>
          <p:cNvPr id="5" name="Chart 4">
            <a:extLst>
              <a:ext uri="{FF2B5EF4-FFF2-40B4-BE49-F238E27FC236}">
                <a16:creationId xmlns:a16="http://schemas.microsoft.com/office/drawing/2014/main" id="{DEC93739-471E-4853-A1AC-B1E4FE89D7A1}"/>
              </a:ext>
            </a:extLst>
          </p:cNvPr>
          <p:cNvGraphicFramePr/>
          <p:nvPr>
            <p:extLst>
              <p:ext uri="{D42A27DB-BD31-4B8C-83A1-F6EECF244321}">
                <p14:modId xmlns:p14="http://schemas.microsoft.com/office/powerpoint/2010/main" val="2471144354"/>
              </p:ext>
            </p:extLst>
          </p:nvPr>
        </p:nvGraphicFramePr>
        <p:xfrm>
          <a:off x="228600" y="1066800"/>
          <a:ext cx="8887838" cy="568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885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D0C98-B9DE-408E-9FD9-1A97DD255F28}"/>
              </a:ext>
            </a:extLst>
          </p:cNvPr>
          <p:cNvSpPr>
            <a:spLocks noGrp="1"/>
          </p:cNvSpPr>
          <p:nvPr>
            <p:ph type="title"/>
          </p:nvPr>
        </p:nvSpPr>
        <p:spPr/>
        <p:txBody>
          <a:bodyPr/>
          <a:lstStyle/>
          <a:p>
            <a:r>
              <a:rPr lang="en-US" dirty="0"/>
              <a:t>Meals Served</a:t>
            </a:r>
          </a:p>
        </p:txBody>
      </p:sp>
      <p:graphicFrame>
        <p:nvGraphicFramePr>
          <p:cNvPr id="6" name="Diagram 5">
            <a:extLst>
              <a:ext uri="{FF2B5EF4-FFF2-40B4-BE49-F238E27FC236}">
                <a16:creationId xmlns:a16="http://schemas.microsoft.com/office/drawing/2014/main" id="{BB1A2D9C-C8C5-41B2-AE69-A30BF4ED29BD}"/>
              </a:ext>
            </a:extLst>
          </p:cNvPr>
          <p:cNvGraphicFramePr/>
          <p:nvPr>
            <p:extLst>
              <p:ext uri="{D42A27DB-BD31-4B8C-83A1-F6EECF244321}">
                <p14:modId xmlns:p14="http://schemas.microsoft.com/office/powerpoint/2010/main" val="2364665363"/>
              </p:ext>
            </p:extLst>
          </p:nvPr>
        </p:nvGraphicFramePr>
        <p:xfrm>
          <a:off x="1295400" y="1676400"/>
          <a:ext cx="736389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680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1545942-A0D6-48BE-B8B3-B12D4129FA6B}"/>
              </a:ext>
            </a:extLst>
          </p:cNvPr>
          <p:cNvGraphicFramePr/>
          <p:nvPr>
            <p:extLst>
              <p:ext uri="{D42A27DB-BD31-4B8C-83A1-F6EECF244321}">
                <p14:modId xmlns:p14="http://schemas.microsoft.com/office/powerpoint/2010/main" val="2173905203"/>
              </p:ext>
            </p:extLst>
          </p:nvPr>
        </p:nvGraphicFramePr>
        <p:xfrm>
          <a:off x="685800" y="1397000"/>
          <a:ext cx="71628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78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B6B3-AD40-484F-8102-99BE272793A4}"/>
              </a:ext>
            </a:extLst>
          </p:cNvPr>
          <p:cNvSpPr>
            <a:spLocks noGrp="1"/>
          </p:cNvSpPr>
          <p:nvPr>
            <p:ph type="title"/>
          </p:nvPr>
        </p:nvSpPr>
        <p:spPr>
          <a:xfrm>
            <a:off x="609600" y="-228600"/>
            <a:ext cx="7055380" cy="1400530"/>
          </a:xfrm>
        </p:spPr>
        <p:txBody>
          <a:bodyPr/>
          <a:lstStyle/>
          <a:p>
            <a:pPr algn="ctr"/>
            <a:r>
              <a:rPr lang="en-US" b="1" dirty="0">
                <a:solidFill>
                  <a:srgbClr val="FF0000"/>
                </a:solidFill>
              </a:rPr>
              <a:t>Education and Child Development Overview</a:t>
            </a:r>
          </a:p>
        </p:txBody>
      </p:sp>
      <p:pic>
        <p:nvPicPr>
          <p:cNvPr id="7" name="Picture 6">
            <a:extLst>
              <a:ext uri="{FF2B5EF4-FFF2-40B4-BE49-F238E27FC236}">
                <a16:creationId xmlns:a16="http://schemas.microsoft.com/office/drawing/2014/main" id="{3B86FD09-6B1F-4909-B60C-A0DBF56CF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162556"/>
            <a:ext cx="3136392" cy="2352294"/>
          </a:xfrm>
          <a:prstGeom prst="rect">
            <a:avLst/>
          </a:prstGeom>
        </p:spPr>
      </p:pic>
      <p:sp>
        <p:nvSpPr>
          <p:cNvPr id="8" name="TextBox 7">
            <a:extLst>
              <a:ext uri="{FF2B5EF4-FFF2-40B4-BE49-F238E27FC236}">
                <a16:creationId xmlns:a16="http://schemas.microsoft.com/office/drawing/2014/main" id="{A4350C0A-5CE3-4367-ABC7-4F3C40DA41AF}"/>
              </a:ext>
            </a:extLst>
          </p:cNvPr>
          <p:cNvSpPr txBox="1"/>
          <p:nvPr/>
        </p:nvSpPr>
        <p:spPr>
          <a:xfrm>
            <a:off x="304800" y="2114193"/>
            <a:ext cx="5334000" cy="4801314"/>
          </a:xfrm>
          <a:prstGeom prst="rect">
            <a:avLst/>
          </a:prstGeom>
          <a:noFill/>
        </p:spPr>
        <p:txBody>
          <a:bodyPr wrap="square" rtlCol="0">
            <a:spAutoFit/>
          </a:bodyPr>
          <a:lstStyle/>
          <a:p>
            <a:r>
              <a:rPr lang="en-US" b="1" dirty="0"/>
              <a:t>Program / School Readiness Goals</a:t>
            </a:r>
          </a:p>
          <a:p>
            <a:endParaRPr lang="en-US" b="1" dirty="0"/>
          </a:p>
          <a:p>
            <a:pPr marL="285750" indent="-285750">
              <a:buFont typeface="Arial" panose="020B0604020202020204" pitchFamily="34" charset="0"/>
              <a:buChar char="•"/>
            </a:pPr>
            <a:r>
              <a:rPr lang="en-US" dirty="0"/>
              <a:t>To provide an early childhood educational environment that enhances children’s knowledge of language and culture, social/emotional skills, and healthy living, and ability to succeed in school and later life.</a:t>
            </a:r>
          </a:p>
          <a:p>
            <a:endParaRPr lang="en-US" dirty="0"/>
          </a:p>
          <a:p>
            <a:pPr marL="285750" indent="-285750">
              <a:buFont typeface="Arial" panose="020B0604020202020204" pitchFamily="34" charset="0"/>
              <a:buChar char="•"/>
            </a:pPr>
            <a:r>
              <a:rPr lang="en-US" dirty="0"/>
              <a:t>To strengthen the program curriculum within the areas of Math, Music, Science, Technology, Language and Literacy, that is supportive of both South Carolina and the Department of Health and Human Services (DHHS) concentration on School Readiness Goals</a:t>
            </a:r>
          </a:p>
          <a:p>
            <a:endParaRPr lang="en-US" dirty="0"/>
          </a:p>
        </p:txBody>
      </p:sp>
    </p:spTree>
    <p:extLst>
      <p:ext uri="{BB962C8B-B14F-4D97-AF65-F5344CB8AC3E}">
        <p14:creationId xmlns:p14="http://schemas.microsoft.com/office/powerpoint/2010/main" val="301570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Our Children Are Our Greatest Resource </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676400"/>
            <a:ext cx="1828800" cy="226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334000"/>
            <a:ext cx="1524000" cy="1371600"/>
          </a:xfrm>
          <a:prstGeom prst="rect">
            <a:avLst/>
          </a:prstGeom>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3962400"/>
            <a:ext cx="1905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1752600"/>
            <a:ext cx="1828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2959" y="4038600"/>
            <a:ext cx="166264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1828800"/>
            <a:ext cx="152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195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CLASS Scores</a:t>
            </a:r>
            <a:br>
              <a:rPr lang="en-US" dirty="0"/>
            </a:br>
            <a:endParaRPr lang="en-US" sz="1400" dirty="0"/>
          </a:p>
        </p:txBody>
      </p:sp>
      <p:graphicFrame>
        <p:nvGraphicFramePr>
          <p:cNvPr id="4" name="Content Placeholder 3">
            <a:extLst>
              <a:ext uri="{FF2B5EF4-FFF2-40B4-BE49-F238E27FC236}">
                <a16:creationId xmlns:a16="http://schemas.microsoft.com/office/drawing/2014/main" id="{7932E0A9-2EAB-4383-9A29-6CAD87E830EC}"/>
              </a:ext>
            </a:extLst>
          </p:cNvPr>
          <p:cNvGraphicFramePr>
            <a:graphicFrameLocks noGrp="1"/>
          </p:cNvGraphicFramePr>
          <p:nvPr>
            <p:ph idx="1"/>
            <p:extLst>
              <p:ext uri="{D42A27DB-BD31-4B8C-83A1-F6EECF244321}">
                <p14:modId xmlns:p14="http://schemas.microsoft.com/office/powerpoint/2010/main" val="2574802873"/>
              </p:ext>
            </p:extLst>
          </p:nvPr>
        </p:nvGraphicFramePr>
        <p:xfrm>
          <a:off x="1600200" y="2042552"/>
          <a:ext cx="5486400" cy="1843647"/>
        </p:xfrm>
        <a:graphic>
          <a:graphicData uri="http://schemas.openxmlformats.org/drawingml/2006/table">
            <a:tbl>
              <a:tblPr firstRow="1" firstCol="1" bandRow="1">
                <a:tableStyleId>{5C22544A-7EE6-4342-B048-85BDC9FD1C3A}</a:tableStyleId>
              </a:tblPr>
              <a:tblGrid>
                <a:gridCol w="2639545">
                  <a:extLst>
                    <a:ext uri="{9D8B030D-6E8A-4147-A177-3AD203B41FA5}">
                      <a16:colId xmlns:a16="http://schemas.microsoft.com/office/drawing/2014/main" val="2402663693"/>
                    </a:ext>
                  </a:extLst>
                </a:gridCol>
                <a:gridCol w="2846855">
                  <a:extLst>
                    <a:ext uri="{9D8B030D-6E8A-4147-A177-3AD203B41FA5}">
                      <a16:colId xmlns:a16="http://schemas.microsoft.com/office/drawing/2014/main" val="3892385692"/>
                    </a:ext>
                  </a:extLst>
                </a:gridCol>
              </a:tblGrid>
              <a:tr h="445612">
                <a:tc gridSpan="2">
                  <a:txBody>
                    <a:bodyPr/>
                    <a:lstStyle/>
                    <a:p>
                      <a:pPr marL="0" marR="0" algn="ctr">
                        <a:lnSpc>
                          <a:spcPct val="115000"/>
                        </a:lnSpc>
                        <a:spcBef>
                          <a:spcPts val="0"/>
                        </a:spcBef>
                        <a:spcAft>
                          <a:spcPts val="0"/>
                        </a:spcAft>
                      </a:pPr>
                      <a:r>
                        <a:rPr lang="en-US" sz="1100">
                          <a:effectLst/>
                        </a:rPr>
                        <a:t>Darlington County 2019 Class Scores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69441292"/>
                  </a:ext>
                </a:extLst>
              </a:tr>
              <a:tr h="445612">
                <a:tc>
                  <a:txBody>
                    <a:bodyPr/>
                    <a:lstStyle/>
                    <a:p>
                      <a:pPr marL="0" marR="0">
                        <a:lnSpc>
                          <a:spcPct val="115000"/>
                        </a:lnSpc>
                        <a:spcBef>
                          <a:spcPts val="0"/>
                        </a:spcBef>
                        <a:spcAft>
                          <a:spcPts val="0"/>
                        </a:spcAft>
                      </a:pPr>
                      <a:r>
                        <a:rPr lang="en-US" sz="1100">
                          <a:effectLst/>
                        </a:rPr>
                        <a:t>Emotional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6.02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4281700"/>
                  </a:ext>
                </a:extLst>
              </a:tr>
              <a:tr h="490926">
                <a:tc>
                  <a:txBody>
                    <a:bodyPr/>
                    <a:lstStyle/>
                    <a:p>
                      <a:pPr marL="0" marR="0">
                        <a:lnSpc>
                          <a:spcPct val="115000"/>
                        </a:lnSpc>
                        <a:spcBef>
                          <a:spcPts val="0"/>
                        </a:spcBef>
                        <a:spcAft>
                          <a:spcPts val="0"/>
                        </a:spcAft>
                      </a:pPr>
                      <a:r>
                        <a:rPr lang="en-US" sz="1100">
                          <a:effectLst/>
                        </a:rPr>
                        <a:t>Classroom Organization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5.98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064711"/>
                  </a:ext>
                </a:extLst>
              </a:tr>
              <a:tr h="461497">
                <a:tc>
                  <a:txBody>
                    <a:bodyPr/>
                    <a:lstStyle/>
                    <a:p>
                      <a:pPr marL="0" marR="0">
                        <a:lnSpc>
                          <a:spcPct val="115000"/>
                        </a:lnSpc>
                        <a:spcBef>
                          <a:spcPts val="0"/>
                        </a:spcBef>
                        <a:spcAft>
                          <a:spcPts val="0"/>
                        </a:spcAft>
                      </a:pPr>
                      <a:r>
                        <a:rPr lang="en-US" sz="1100">
                          <a:effectLst/>
                        </a:rPr>
                        <a:t>Instructional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b="1" dirty="0">
                          <a:effectLst/>
                        </a:rPr>
                        <a:t>4.25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469792"/>
                  </a:ext>
                </a:extLst>
              </a:tr>
            </a:tbl>
          </a:graphicData>
        </a:graphic>
      </p:graphicFrame>
      <p:graphicFrame>
        <p:nvGraphicFramePr>
          <p:cNvPr id="5" name="Table 4">
            <a:extLst>
              <a:ext uri="{FF2B5EF4-FFF2-40B4-BE49-F238E27FC236}">
                <a16:creationId xmlns:a16="http://schemas.microsoft.com/office/drawing/2014/main" id="{0C600DB1-58CA-41DC-9740-6AD0B54CE5B9}"/>
              </a:ext>
            </a:extLst>
          </p:cNvPr>
          <p:cNvGraphicFramePr>
            <a:graphicFrameLocks noGrp="1"/>
          </p:cNvGraphicFramePr>
          <p:nvPr>
            <p:extLst>
              <p:ext uri="{D42A27DB-BD31-4B8C-83A1-F6EECF244321}">
                <p14:modId xmlns:p14="http://schemas.microsoft.com/office/powerpoint/2010/main" val="760937802"/>
              </p:ext>
            </p:extLst>
          </p:nvPr>
        </p:nvGraphicFramePr>
        <p:xfrm>
          <a:off x="1246401" y="4648200"/>
          <a:ext cx="6404543" cy="1903095"/>
        </p:xfrm>
        <a:graphic>
          <a:graphicData uri="http://schemas.openxmlformats.org/drawingml/2006/table">
            <a:tbl>
              <a:tblPr firstRow="1" firstCol="1" bandRow="1">
                <a:tableStyleId>{5C22544A-7EE6-4342-B048-85BDC9FD1C3A}</a:tableStyleId>
              </a:tblPr>
              <a:tblGrid>
                <a:gridCol w="2379545">
                  <a:extLst>
                    <a:ext uri="{9D8B030D-6E8A-4147-A177-3AD203B41FA5}">
                      <a16:colId xmlns:a16="http://schemas.microsoft.com/office/drawing/2014/main" val="2455224059"/>
                    </a:ext>
                  </a:extLst>
                </a:gridCol>
                <a:gridCol w="1113647">
                  <a:extLst>
                    <a:ext uri="{9D8B030D-6E8A-4147-A177-3AD203B41FA5}">
                      <a16:colId xmlns:a16="http://schemas.microsoft.com/office/drawing/2014/main" val="3823066301"/>
                    </a:ext>
                  </a:extLst>
                </a:gridCol>
                <a:gridCol w="228019">
                  <a:extLst>
                    <a:ext uri="{9D8B030D-6E8A-4147-A177-3AD203B41FA5}">
                      <a16:colId xmlns:a16="http://schemas.microsoft.com/office/drawing/2014/main" val="1837278137"/>
                    </a:ext>
                  </a:extLst>
                </a:gridCol>
                <a:gridCol w="1099351">
                  <a:extLst>
                    <a:ext uri="{9D8B030D-6E8A-4147-A177-3AD203B41FA5}">
                      <a16:colId xmlns:a16="http://schemas.microsoft.com/office/drawing/2014/main" val="831623638"/>
                    </a:ext>
                  </a:extLst>
                </a:gridCol>
                <a:gridCol w="242315">
                  <a:extLst>
                    <a:ext uri="{9D8B030D-6E8A-4147-A177-3AD203B41FA5}">
                      <a16:colId xmlns:a16="http://schemas.microsoft.com/office/drawing/2014/main" val="2812662883"/>
                    </a:ext>
                  </a:extLst>
                </a:gridCol>
                <a:gridCol w="1341666">
                  <a:extLst>
                    <a:ext uri="{9D8B030D-6E8A-4147-A177-3AD203B41FA5}">
                      <a16:colId xmlns:a16="http://schemas.microsoft.com/office/drawing/2014/main" val="1040396182"/>
                    </a:ext>
                  </a:extLst>
                </a:gridCol>
              </a:tblGrid>
              <a:tr h="724535">
                <a:tc gridSpan="6">
                  <a:txBody>
                    <a:bodyPr/>
                    <a:lstStyle/>
                    <a:p>
                      <a:pPr marL="0" marR="0" algn="ctr">
                        <a:lnSpc>
                          <a:spcPct val="115000"/>
                        </a:lnSpc>
                        <a:spcBef>
                          <a:spcPts val="1200"/>
                        </a:spcBef>
                        <a:spcAft>
                          <a:spcPts val="600"/>
                        </a:spcAft>
                      </a:pPr>
                      <a:r>
                        <a:rPr lang="en-US" sz="1350" dirty="0">
                          <a:effectLst/>
                        </a:rPr>
                        <a:t>OHS CLASS</a:t>
                      </a:r>
                      <a:r>
                        <a:rPr lang="en-US" sz="1000" baseline="30000" dirty="0">
                          <a:effectLst/>
                        </a:rPr>
                        <a:t>®</a:t>
                      </a:r>
                      <a:r>
                        <a:rPr lang="en-US" sz="1350" dirty="0">
                          <a:effectLst/>
                        </a:rPr>
                        <a:t> Descriptive Statistics, 2019</a:t>
                      </a:r>
                      <a:br>
                        <a:rPr lang="en-US" sz="1350" dirty="0">
                          <a:effectLst/>
                        </a:rPr>
                      </a:br>
                      <a:r>
                        <a:rPr lang="en-US" sz="1350" dirty="0">
                          <a:effectLst/>
                        </a:rPr>
                        <a:t>National Distribution of Grantee-Level Domain Scores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032560"/>
                  </a:ext>
                </a:extLst>
              </a:tr>
              <a:tr h="294640">
                <a:tc>
                  <a:txBody>
                    <a:bodyPr/>
                    <a:lstStyle/>
                    <a:p>
                      <a:pPr marL="0" marR="0">
                        <a:lnSpc>
                          <a:spcPct val="115000"/>
                        </a:lnSpc>
                        <a:spcBef>
                          <a:spcPts val="0"/>
                        </a:spcBef>
                        <a:spcAft>
                          <a:spcPts val="600"/>
                        </a:spcAft>
                      </a:pPr>
                      <a:r>
                        <a:rPr lang="en-US" sz="1200">
                          <a:effectLst/>
                        </a:rPr>
                        <a:t>Domain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Lowest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Median (50%)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Highest 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564130387"/>
                  </a:ext>
                </a:extLst>
              </a:tr>
              <a:tr h="294640">
                <a:tc>
                  <a:txBody>
                    <a:bodyPr/>
                    <a:lstStyle/>
                    <a:p>
                      <a:pPr marL="0" marR="0">
                        <a:lnSpc>
                          <a:spcPct val="115000"/>
                        </a:lnSpc>
                        <a:spcBef>
                          <a:spcPts val="0"/>
                        </a:spcBef>
                        <a:spcAft>
                          <a:spcPts val="600"/>
                        </a:spcAft>
                      </a:pPr>
                      <a:r>
                        <a:rPr lang="en-US" sz="1200">
                          <a:effectLst/>
                        </a:rPr>
                        <a:t>Emotional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5.6875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6.08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6.38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468172196"/>
                  </a:ext>
                </a:extLst>
              </a:tr>
              <a:tr h="294640">
                <a:tc>
                  <a:txBody>
                    <a:bodyPr/>
                    <a:lstStyle/>
                    <a:p>
                      <a:pPr marL="0" marR="0">
                        <a:lnSpc>
                          <a:spcPct val="115000"/>
                        </a:lnSpc>
                        <a:spcBef>
                          <a:spcPts val="0"/>
                        </a:spcBef>
                        <a:spcAft>
                          <a:spcPts val="600"/>
                        </a:spcAft>
                      </a:pPr>
                      <a:r>
                        <a:rPr lang="en-US" sz="1200">
                          <a:effectLst/>
                        </a:rPr>
                        <a:t>Classroom Organization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5.3241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5.82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6.17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597346930"/>
                  </a:ext>
                </a:extLst>
              </a:tr>
              <a:tr h="294640">
                <a:tc>
                  <a:txBody>
                    <a:bodyPr/>
                    <a:lstStyle/>
                    <a:p>
                      <a:pPr marL="0" marR="0">
                        <a:lnSpc>
                          <a:spcPct val="115000"/>
                        </a:lnSpc>
                        <a:spcBef>
                          <a:spcPts val="0"/>
                        </a:spcBef>
                        <a:spcAft>
                          <a:spcPts val="600"/>
                        </a:spcAft>
                      </a:pPr>
                      <a:r>
                        <a:rPr lang="en-US" sz="1200">
                          <a:effectLst/>
                        </a:rPr>
                        <a:t>Instructional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2.3333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2.92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ct val="115000"/>
                        </a:lnSpc>
                        <a:spcBef>
                          <a:spcPts val="0"/>
                        </a:spcBef>
                        <a:spcAft>
                          <a:spcPts val="600"/>
                        </a:spcAft>
                      </a:pPr>
                      <a:r>
                        <a:rPr lang="en-US" sz="1200" dirty="0">
                          <a:effectLst/>
                        </a:rPr>
                        <a:t>3.45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107827854"/>
                  </a:ext>
                </a:extLst>
              </a:tr>
            </a:tbl>
          </a:graphicData>
        </a:graphic>
      </p:graphicFrame>
    </p:spTree>
    <p:extLst>
      <p:ext uri="{BB962C8B-B14F-4D97-AF65-F5344CB8AC3E}">
        <p14:creationId xmlns:p14="http://schemas.microsoft.com/office/powerpoint/2010/main" val="40110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D64063-7D9E-4629-98C2-DA7663C95BFB}"/>
              </a:ext>
            </a:extLst>
          </p:cNvPr>
          <p:cNvSpPr/>
          <p:nvPr/>
        </p:nvSpPr>
        <p:spPr>
          <a:xfrm>
            <a:off x="990600" y="2828836"/>
            <a:ext cx="7620000" cy="1754326"/>
          </a:xfrm>
          <a:prstGeom prst="rect">
            <a:avLst/>
          </a:prstGeom>
        </p:spPr>
        <p:txBody>
          <a:bodyPr wrap="square">
            <a:spAutoFit/>
          </a:bodyPr>
          <a:lstStyle/>
          <a:p>
            <a:endParaRPr lang="en-US" dirty="0"/>
          </a:p>
          <a:p>
            <a:endParaRPr lang="en-US" dirty="0"/>
          </a:p>
          <a:p>
            <a:endParaRPr lang="en-US" dirty="0"/>
          </a:p>
          <a:p>
            <a:r>
              <a:rPr lang="en-US" dirty="0"/>
              <a:t>Head Start agencies that provide services to children and families must meet the </a:t>
            </a:r>
            <a:r>
              <a:rPr lang="en-US" b="1" dirty="0"/>
              <a:t>Head Start Program Performance Standards </a:t>
            </a:r>
            <a:r>
              <a:rPr lang="en-US" dirty="0"/>
              <a:t>and the requirements set forth in </a:t>
            </a:r>
            <a:r>
              <a:rPr lang="en-US" b="1" dirty="0"/>
              <a:t>the Head Start Act. </a:t>
            </a:r>
            <a:endParaRPr lang="en-US" dirty="0"/>
          </a:p>
        </p:txBody>
      </p:sp>
      <p:pic>
        <p:nvPicPr>
          <p:cNvPr id="5" name="Picture 4">
            <a:extLst>
              <a:ext uri="{FF2B5EF4-FFF2-40B4-BE49-F238E27FC236}">
                <a16:creationId xmlns:a16="http://schemas.microsoft.com/office/drawing/2014/main" id="{6ACF1C77-7378-4478-A856-B2BFAF7F1E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571500"/>
            <a:ext cx="2209800" cy="2857500"/>
          </a:xfrm>
          <a:prstGeom prst="rect">
            <a:avLst/>
          </a:prstGeom>
        </p:spPr>
      </p:pic>
    </p:spTree>
    <p:extLst>
      <p:ext uri="{BB962C8B-B14F-4D97-AF65-F5344CB8AC3E}">
        <p14:creationId xmlns:p14="http://schemas.microsoft.com/office/powerpoint/2010/main" val="1593153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8202090" cy="918882"/>
          </a:xfrm>
        </p:spPr>
        <p:txBody>
          <a:bodyPr/>
          <a:lstStyle/>
          <a:p>
            <a:r>
              <a:rPr lang="en-US" sz="2000" dirty="0"/>
              <a:t>Head Start Program Performance  Standard 1302.14 (b) states "a program must ensure at least 10 percent of its total funded enrollment is filled by children eligible for services under IDEA.</a:t>
            </a:r>
          </a:p>
        </p:txBody>
      </p:sp>
      <p:graphicFrame>
        <p:nvGraphicFramePr>
          <p:cNvPr id="7" name="Content Placeholder 6">
            <a:extLst>
              <a:ext uri="{FF2B5EF4-FFF2-40B4-BE49-F238E27FC236}">
                <a16:creationId xmlns:a16="http://schemas.microsoft.com/office/drawing/2014/main" id="{196128FC-7EE9-48CF-AAF7-405192A78D42}"/>
              </a:ext>
            </a:extLst>
          </p:cNvPr>
          <p:cNvGraphicFramePr>
            <a:graphicFrameLocks noGrp="1"/>
          </p:cNvGraphicFramePr>
          <p:nvPr>
            <p:ph idx="1"/>
            <p:extLst>
              <p:ext uri="{D42A27DB-BD31-4B8C-83A1-F6EECF244321}">
                <p14:modId xmlns:p14="http://schemas.microsoft.com/office/powerpoint/2010/main" val="2475159112"/>
              </p:ext>
            </p:extLst>
          </p:nvPr>
        </p:nvGraphicFramePr>
        <p:xfrm>
          <a:off x="1594644" y="3003387"/>
          <a:ext cx="5954712" cy="3401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452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B634-0110-4BAB-B69D-FF3FE24BC140}"/>
              </a:ext>
            </a:extLst>
          </p:cNvPr>
          <p:cNvSpPr>
            <a:spLocks noGrp="1"/>
          </p:cNvSpPr>
          <p:nvPr>
            <p:ph type="title"/>
          </p:nvPr>
        </p:nvSpPr>
        <p:spPr>
          <a:xfrm>
            <a:off x="199203" y="1505129"/>
            <a:ext cx="8915400" cy="1400530"/>
          </a:xfrm>
        </p:spPr>
        <p:txBody>
          <a:bodyPr/>
          <a:lstStyle/>
          <a:p>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Head Start Program Performance  Standard 1302.91 (e)(2) &amp; (3) states “a program must ensure all center-based teachers have at least an associate's or bachelor's degree in child development or early childhood education, equivalent coursework, or otherwise meet the requirements of section 648A(a)(3)(B) of the Act.</a:t>
            </a:r>
          </a:p>
        </p:txBody>
      </p:sp>
      <p:sp>
        <p:nvSpPr>
          <p:cNvPr id="4" name="Content Placeholder 3">
            <a:extLst>
              <a:ext uri="{FF2B5EF4-FFF2-40B4-BE49-F238E27FC236}">
                <a16:creationId xmlns:a16="http://schemas.microsoft.com/office/drawing/2014/main" id="{2B0D2389-AEEB-4CE6-A58D-25617DD46E79}"/>
              </a:ext>
            </a:extLst>
          </p:cNvPr>
          <p:cNvSpPr>
            <a:spLocks noGrp="1"/>
          </p:cNvSpPr>
          <p:nvPr>
            <p:ph idx="1"/>
          </p:nvPr>
        </p:nvSpPr>
        <p:spPr>
          <a:xfrm>
            <a:off x="2424023" y="457200"/>
            <a:ext cx="4510177"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Teacher </a:t>
            </a:r>
            <a:r>
              <a:rPr lang="en-US" sz="36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Qualifiations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7" name="Chart 6">
            <a:extLst>
              <a:ext uri="{FF2B5EF4-FFF2-40B4-BE49-F238E27FC236}">
                <a16:creationId xmlns:a16="http://schemas.microsoft.com/office/drawing/2014/main" id="{B55D758F-DA21-41FB-BD1A-98272F5D2C73}"/>
              </a:ext>
            </a:extLst>
          </p:cNvPr>
          <p:cNvGraphicFramePr/>
          <p:nvPr>
            <p:extLst>
              <p:ext uri="{D42A27DB-BD31-4B8C-83A1-F6EECF244321}">
                <p14:modId xmlns:p14="http://schemas.microsoft.com/office/powerpoint/2010/main" val="2145646631"/>
              </p:ext>
            </p:extLst>
          </p:nvPr>
        </p:nvGraphicFramePr>
        <p:xfrm>
          <a:off x="2895600" y="3124200"/>
          <a:ext cx="40386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009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5745162"/>
          </a:xfrm>
        </p:spPr>
        <p:txBody>
          <a:bodyPr>
            <a:normAutofit fontScale="90000"/>
          </a:bodyPr>
          <a:lstStyle/>
          <a:p>
            <a:r>
              <a:rPr lang="en-US" sz="2200" b="1" dirty="0">
                <a:solidFill>
                  <a:srgbClr val="FF0000"/>
                </a:solidFill>
              </a:rPr>
              <a:t/>
            </a:r>
            <a:br>
              <a:rPr lang="en-US" sz="2200" b="1" dirty="0">
                <a:solidFill>
                  <a:srgbClr val="FF0000"/>
                </a:solidFill>
              </a:rPr>
            </a:br>
            <a:r>
              <a:rPr lang="en-US" sz="2200" b="1" dirty="0">
                <a:solidFill>
                  <a:srgbClr val="FF0000"/>
                </a:solidFill>
              </a:rPr>
              <a:t>         </a:t>
            </a:r>
            <a:br>
              <a:rPr lang="en-US" sz="2200" b="1" dirty="0">
                <a:solidFill>
                  <a:srgbClr val="FF0000"/>
                </a:solidFill>
              </a:rPr>
            </a:br>
            <a:r>
              <a:rPr lang="en-US" sz="2200" b="1" dirty="0">
                <a:solidFill>
                  <a:srgbClr val="FF0000"/>
                </a:solidFill>
              </a:rPr>
              <a:t/>
            </a:r>
            <a:br>
              <a:rPr lang="en-US" sz="2200" b="1" dirty="0">
                <a:solidFill>
                  <a:srgbClr val="FF0000"/>
                </a:solidFill>
              </a:rPr>
            </a:br>
            <a:r>
              <a:rPr lang="en-US" sz="2200" b="1" dirty="0">
                <a:solidFill>
                  <a:srgbClr val="FF0000"/>
                </a:solidFill>
              </a:rPr>
              <a:t/>
            </a:r>
            <a:br>
              <a:rPr lang="en-US" sz="2200" b="1" dirty="0">
                <a:solidFill>
                  <a:srgbClr val="FF0000"/>
                </a:solidFill>
              </a:rPr>
            </a:br>
            <a:r>
              <a:rPr lang="en-US" sz="2200" b="1" dirty="0">
                <a:solidFill>
                  <a:srgbClr val="FF0000"/>
                </a:solidFill>
              </a:rPr>
              <a:t/>
            </a:r>
            <a:br>
              <a:rPr lang="en-US" sz="2200" b="1" dirty="0">
                <a:solidFill>
                  <a:srgbClr val="FF0000"/>
                </a:solidFill>
              </a:rPr>
            </a:br>
            <a:r>
              <a:rPr lang="en-US" sz="2200" b="1" dirty="0">
                <a:solidFill>
                  <a:srgbClr val="FF0000"/>
                </a:solidFill>
              </a:rPr>
              <a:t/>
            </a:r>
            <a:br>
              <a:rPr lang="en-US" sz="2200" b="1" dirty="0">
                <a:solidFill>
                  <a:srgbClr val="FF0000"/>
                </a:solidFill>
              </a:rPr>
            </a:br>
            <a:r>
              <a:rPr lang="en-US" sz="2200" b="1" dirty="0">
                <a:solidFill>
                  <a:srgbClr val="FF0000"/>
                </a:solidFill>
              </a:rPr>
              <a:t>                  </a:t>
            </a:r>
            <a:r>
              <a:rPr lang="en-US" sz="2700" b="1" dirty="0">
                <a:solidFill>
                  <a:srgbClr val="FF0000"/>
                </a:solidFill>
              </a:rPr>
              <a:t>School Readiness </a:t>
            </a:r>
            <a:r>
              <a:rPr lang="en-US" sz="2700" dirty="0"/>
              <a:t/>
            </a:r>
            <a:br>
              <a:rPr lang="en-US" sz="2700" dirty="0"/>
            </a:br>
            <a:r>
              <a:rPr lang="en-US" sz="2200" dirty="0"/>
              <a:t/>
            </a:r>
            <a:br>
              <a:rPr lang="en-US" sz="2200" dirty="0"/>
            </a:br>
            <a:r>
              <a:rPr lang="en-US" sz="2200" dirty="0"/>
              <a:t/>
            </a:r>
            <a:br>
              <a:rPr lang="en-US" sz="2200" dirty="0"/>
            </a:br>
            <a:r>
              <a:rPr lang="en-US" sz="2200" dirty="0"/>
              <a:t/>
            </a:r>
            <a:br>
              <a:rPr lang="en-US" sz="2200" dirty="0"/>
            </a:br>
            <a:r>
              <a:rPr lang="en-US" sz="2200" dirty="0">
                <a:solidFill>
                  <a:schemeClr val="tx1"/>
                </a:solidFill>
                <a:hlinkClick r:id="rId2" tooltip="Go to the webpage">
                  <a:extLst>
                    <a:ext uri="{A12FA001-AC4F-418D-AE19-62706E023703}">
                      <ahyp:hlinkClr xmlns="" xmlns:ahyp="http://schemas.microsoft.com/office/drawing/2018/hyperlinkcolor" val="tx"/>
                    </a:ext>
                  </a:extLst>
                </a:hlinkClick>
              </a:rPr>
              <a:t>The Head Start Approach to School Readiness</a:t>
            </a:r>
            <a:r>
              <a:rPr lang="en-US" sz="2200" dirty="0">
                <a:solidFill>
                  <a:schemeClr val="tx1"/>
                </a:solidFill>
              </a:rPr>
              <a:t> means that children are ready for school, families are ready to support their children’s learning, and schools are ready for children</a:t>
            </a:r>
            <a:br>
              <a:rPr lang="en-US" sz="2200" dirty="0">
                <a:solidFill>
                  <a:schemeClr val="tx1"/>
                </a:solidFill>
              </a:rPr>
            </a:br>
            <a:r>
              <a:rPr lang="en-US" sz="2200" b="1" dirty="0">
                <a:solidFill>
                  <a:schemeClr val="tx1"/>
                </a:solidFill>
              </a:rPr>
              <a:t/>
            </a:r>
            <a:br>
              <a:rPr lang="en-US" sz="2200" b="1" dirty="0">
                <a:solidFill>
                  <a:schemeClr val="tx1"/>
                </a:solidFill>
              </a:rPr>
            </a:br>
            <a:r>
              <a:rPr lang="en-US" sz="2400" b="1" dirty="0">
                <a:solidFill>
                  <a:srgbClr val="FF0000"/>
                </a:solidFill>
              </a:rPr>
              <a:t>The five central domains (comprehensive) of child development are:</a:t>
            </a:r>
            <a:r>
              <a:rPr lang="en-US" sz="2400" b="1" dirty="0">
                <a:solidFill>
                  <a:schemeClr val="tx1"/>
                </a:solidFill>
              </a:rPr>
              <a:t/>
            </a:r>
            <a:br>
              <a:rPr lang="en-US" sz="2400" b="1" dirty="0">
                <a:solidFill>
                  <a:schemeClr val="tx1"/>
                </a:solidFill>
              </a:rPr>
            </a:br>
            <a:r>
              <a:rPr lang="en-US" sz="2400" dirty="0">
                <a:solidFill>
                  <a:schemeClr val="tx1"/>
                </a:solidFill>
              </a:rPr>
              <a:t/>
            </a:r>
            <a:br>
              <a:rPr lang="en-US" sz="2400" dirty="0">
                <a:solidFill>
                  <a:schemeClr val="tx1"/>
                </a:solidFill>
              </a:rPr>
            </a:br>
            <a:r>
              <a:rPr lang="en-US" sz="2400" dirty="0">
                <a:solidFill>
                  <a:schemeClr val="tx1"/>
                </a:solidFill>
              </a:rPr>
              <a:t> (1) Approaches to Learning</a:t>
            </a:r>
            <a:br>
              <a:rPr lang="en-US" sz="2400" dirty="0">
                <a:solidFill>
                  <a:schemeClr val="tx1"/>
                </a:solidFill>
              </a:rPr>
            </a:br>
            <a:r>
              <a:rPr lang="en-US" sz="2400" dirty="0">
                <a:solidFill>
                  <a:schemeClr val="tx1"/>
                </a:solidFill>
              </a:rPr>
              <a:t> (2) Social and Emotional Development </a:t>
            </a:r>
            <a:br>
              <a:rPr lang="en-US" sz="2400" dirty="0">
                <a:solidFill>
                  <a:schemeClr val="tx1"/>
                </a:solidFill>
              </a:rPr>
            </a:br>
            <a:r>
              <a:rPr lang="en-US" sz="2400" dirty="0">
                <a:solidFill>
                  <a:schemeClr val="tx1"/>
                </a:solidFill>
              </a:rPr>
              <a:t> (3) Language and Literacy </a:t>
            </a:r>
            <a:br>
              <a:rPr lang="en-US" sz="2400" dirty="0">
                <a:solidFill>
                  <a:schemeClr val="tx1"/>
                </a:solidFill>
              </a:rPr>
            </a:br>
            <a:r>
              <a:rPr lang="en-US" sz="2400" dirty="0">
                <a:solidFill>
                  <a:schemeClr val="tx1"/>
                </a:solidFill>
              </a:rPr>
              <a:t> (4) Cognition</a:t>
            </a:r>
            <a:br>
              <a:rPr lang="en-US" sz="2400" dirty="0">
                <a:solidFill>
                  <a:schemeClr val="tx1"/>
                </a:solidFill>
              </a:rPr>
            </a:br>
            <a:r>
              <a:rPr lang="en-US" sz="2400" dirty="0">
                <a:solidFill>
                  <a:schemeClr val="tx1"/>
                </a:solidFill>
              </a:rPr>
              <a:t> (5) Perceptual, Motor, and Physical Development. </a:t>
            </a:r>
            <a:r>
              <a:rPr lang="en-US" sz="2400" dirty="0"/>
              <a:t/>
            </a:r>
            <a:br>
              <a:rPr lang="en-US" sz="2400" dirty="0"/>
            </a:br>
            <a:endParaRPr lang="en-US" sz="2400" dirty="0"/>
          </a:p>
        </p:txBody>
      </p:sp>
      <p:pic>
        <p:nvPicPr>
          <p:cNvPr id="4" name="Picture 3">
            <a:extLst>
              <a:ext uri="{FF2B5EF4-FFF2-40B4-BE49-F238E27FC236}">
                <a16:creationId xmlns:a16="http://schemas.microsoft.com/office/drawing/2014/main" id="{7F2A8E21-DBE2-46F2-A537-978876D1C55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334000" y="-19050"/>
            <a:ext cx="3810000" cy="1647825"/>
          </a:xfrm>
          <a:prstGeom prst="rect">
            <a:avLst/>
          </a:prstGeom>
        </p:spPr>
      </p:pic>
    </p:spTree>
    <p:extLst>
      <p:ext uri="{BB962C8B-B14F-4D97-AF65-F5344CB8AC3E}">
        <p14:creationId xmlns:p14="http://schemas.microsoft.com/office/powerpoint/2010/main" val="215043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0"/>
            <a:ext cx="7055380" cy="1853248"/>
          </a:xfrm>
        </p:spPr>
        <p:txBody>
          <a:bodyPr/>
          <a:lstStyle/>
          <a:p>
            <a:r>
              <a:rPr lang="en-US" dirty="0"/>
              <a:t>Teaching Strategies Gold</a:t>
            </a:r>
          </a:p>
        </p:txBody>
      </p:sp>
      <p:pic>
        <p:nvPicPr>
          <p:cNvPr id="5" name="Picture 4" descr="MyTeachingStrategies logo">
            <a:extLst>
              <a:ext uri="{FF2B5EF4-FFF2-40B4-BE49-F238E27FC236}">
                <a16:creationId xmlns:a16="http://schemas.microsoft.com/office/drawing/2014/main" id="{E0D7A4A3-C1A6-403A-98CE-0DA86C45E12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219835"/>
            <a:ext cx="3176905" cy="420370"/>
          </a:xfrm>
          <a:prstGeom prst="rect">
            <a:avLst/>
          </a:prstGeom>
          <a:noFill/>
          <a:ln>
            <a:noFill/>
          </a:ln>
        </p:spPr>
      </p:pic>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071810309"/>
              </p:ext>
            </p:extLst>
          </p:nvPr>
        </p:nvGraphicFramePr>
        <p:xfrm>
          <a:off x="484711" y="5235878"/>
          <a:ext cx="8430687" cy="1692387"/>
        </p:xfrm>
        <a:graphic>
          <a:graphicData uri="http://schemas.openxmlformats.org/drawingml/2006/table">
            <a:tbl>
              <a:tblPr/>
              <a:tblGrid>
                <a:gridCol w="2080299">
                  <a:extLst>
                    <a:ext uri="{9D8B030D-6E8A-4147-A177-3AD203B41FA5}">
                      <a16:colId xmlns:a16="http://schemas.microsoft.com/office/drawing/2014/main" val="20000"/>
                    </a:ext>
                  </a:extLst>
                </a:gridCol>
                <a:gridCol w="1204384">
                  <a:extLst>
                    <a:ext uri="{9D8B030D-6E8A-4147-A177-3AD203B41FA5}">
                      <a16:colId xmlns:a16="http://schemas.microsoft.com/office/drawing/2014/main" val="20001"/>
                    </a:ext>
                  </a:extLst>
                </a:gridCol>
                <a:gridCol w="985405">
                  <a:extLst>
                    <a:ext uri="{9D8B030D-6E8A-4147-A177-3AD203B41FA5}">
                      <a16:colId xmlns:a16="http://schemas.microsoft.com/office/drawing/2014/main" val="20002"/>
                    </a:ext>
                  </a:extLst>
                </a:gridCol>
                <a:gridCol w="1224067">
                  <a:extLst>
                    <a:ext uri="{9D8B030D-6E8A-4147-A177-3AD203B41FA5}">
                      <a16:colId xmlns:a16="http://schemas.microsoft.com/office/drawing/2014/main" val="20003"/>
                    </a:ext>
                  </a:extLst>
                </a:gridCol>
                <a:gridCol w="947268">
                  <a:extLst>
                    <a:ext uri="{9D8B030D-6E8A-4147-A177-3AD203B41FA5}">
                      <a16:colId xmlns:a16="http://schemas.microsoft.com/office/drawing/2014/main" val="20004"/>
                    </a:ext>
                  </a:extLst>
                </a:gridCol>
                <a:gridCol w="852541">
                  <a:extLst>
                    <a:ext uri="{9D8B030D-6E8A-4147-A177-3AD203B41FA5}">
                      <a16:colId xmlns:a16="http://schemas.microsoft.com/office/drawing/2014/main" val="20005"/>
                    </a:ext>
                  </a:extLst>
                </a:gridCol>
                <a:gridCol w="1136723">
                  <a:extLst>
                    <a:ext uri="{9D8B030D-6E8A-4147-A177-3AD203B41FA5}">
                      <a16:colId xmlns:a16="http://schemas.microsoft.com/office/drawing/2014/main" val="20006"/>
                    </a:ext>
                  </a:extLst>
                </a:gridCol>
              </a:tblGrid>
              <a:tr h="434071">
                <a:tc>
                  <a:txBody>
                    <a:bodyPr/>
                    <a:lstStyle/>
                    <a:p>
                      <a:pPr marL="0" marR="0">
                        <a:lnSpc>
                          <a:spcPct val="115000"/>
                        </a:lnSpc>
                        <a:spcBef>
                          <a:spcPts val="0"/>
                        </a:spcBef>
                        <a:spcAft>
                          <a:spcPts val="1000"/>
                        </a:spcAft>
                      </a:pPr>
                      <a:r>
                        <a:rPr lang="en-US" sz="1100" dirty="0">
                          <a:latin typeface="Calibri"/>
                          <a:ea typeface="Calibri"/>
                          <a:cs typeface="Times New Roman"/>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Social Emotional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 Physical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 Language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 Cognitive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 Literacy</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 Mathematics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075">
                <a:tc>
                  <a:txBody>
                    <a:bodyPr/>
                    <a:lstStyle/>
                    <a:p>
                      <a:pPr marL="0" marR="0">
                        <a:lnSpc>
                          <a:spcPct val="115000"/>
                        </a:lnSpc>
                        <a:spcBef>
                          <a:spcPts val="0"/>
                        </a:spcBef>
                        <a:spcAft>
                          <a:spcPts val="1000"/>
                        </a:spcAft>
                      </a:pPr>
                      <a:r>
                        <a:rPr lang="en-US" sz="1100">
                          <a:latin typeface="Calibri"/>
                          <a:ea typeface="Calibri"/>
                          <a:cs typeface="Times New Roman"/>
                        </a:rPr>
                        <a:t>Fall 2019-2020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47.53%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25.93%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29.88%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25.74%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34.25%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39.28%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marL="0" marR="0">
                        <a:lnSpc>
                          <a:spcPct val="115000"/>
                        </a:lnSpc>
                        <a:spcBef>
                          <a:spcPts val="0"/>
                        </a:spcBef>
                        <a:spcAft>
                          <a:spcPts val="1000"/>
                        </a:spcAft>
                      </a:pPr>
                      <a:r>
                        <a:rPr lang="en-US" sz="1100">
                          <a:latin typeface="Calibri"/>
                          <a:ea typeface="Calibri"/>
                          <a:cs typeface="Times New Roman"/>
                        </a:rPr>
                        <a:t>Winter 2019-2020</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91.36%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72.74%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76.28%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76.28%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79.83%</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75.81%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325">
                <a:tc>
                  <a:txBody>
                    <a:bodyPr/>
                    <a:lstStyle/>
                    <a:p>
                      <a:pPr marL="0" marR="0">
                        <a:lnSpc>
                          <a:spcPct val="115000"/>
                        </a:lnSpc>
                        <a:spcBef>
                          <a:spcPts val="0"/>
                        </a:spcBef>
                        <a:spcAft>
                          <a:spcPts val="1000"/>
                        </a:spcAft>
                      </a:pPr>
                      <a:r>
                        <a:rPr lang="en-US" sz="1100">
                          <a:solidFill>
                            <a:srgbClr val="000000"/>
                          </a:solidFill>
                          <a:latin typeface="Calibri"/>
                          <a:ea typeface="Calibri"/>
                          <a:cs typeface="Times New Roman"/>
                        </a:rPr>
                        <a:t>Spring 2019-2020</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92.69%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92.69%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94.42%</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87.88%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90.58%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84.81%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187325">
                <a:tc>
                  <a:txBody>
                    <a:bodyPr/>
                    <a:lstStyle/>
                    <a:p>
                      <a:pPr marL="0" marR="0">
                        <a:lnSpc>
                          <a:spcPct val="115000"/>
                        </a:lnSpc>
                        <a:spcBef>
                          <a:spcPts val="0"/>
                        </a:spcBef>
                        <a:spcAft>
                          <a:spcPts val="1000"/>
                        </a:spcAft>
                      </a:pPr>
                      <a:r>
                        <a:rPr lang="en-US" sz="1100">
                          <a:solidFill>
                            <a:srgbClr val="17365D"/>
                          </a:solidFill>
                          <a:latin typeface="Calibri"/>
                          <a:ea typeface="Calibri"/>
                          <a:cs typeface="Times New Roman"/>
                        </a:rPr>
                        <a:t>End of the Year Gain</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17365D"/>
                          </a:solidFill>
                          <a:latin typeface="Calibri"/>
                          <a:ea typeface="Calibri"/>
                          <a:cs typeface="Times New Roman"/>
                        </a:rPr>
                        <a:t>45.16%</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17365D"/>
                          </a:solidFill>
                          <a:latin typeface="Calibri"/>
                          <a:ea typeface="Calibri"/>
                          <a:cs typeface="Times New Roman"/>
                        </a:rPr>
                        <a:t>66.76%</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17365D"/>
                          </a:solidFill>
                          <a:latin typeface="Calibri"/>
                          <a:ea typeface="Calibri"/>
                          <a:cs typeface="Times New Roman"/>
                        </a:rPr>
                        <a:t>64.54%</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17365D"/>
                          </a:solidFill>
                          <a:latin typeface="Calibri"/>
                          <a:ea typeface="Calibri"/>
                          <a:cs typeface="Times New Roman"/>
                        </a:rPr>
                        <a:t>62.14%</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17365D"/>
                          </a:solidFill>
                          <a:latin typeface="Calibri"/>
                          <a:ea typeface="Calibri"/>
                          <a:cs typeface="Times New Roman"/>
                        </a:rPr>
                        <a:t>56.33%</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solidFill>
                            <a:srgbClr val="17365D"/>
                          </a:solidFill>
                          <a:latin typeface="Calibri"/>
                          <a:ea typeface="Calibri"/>
                          <a:cs typeface="Times New Roman"/>
                        </a:rPr>
                        <a:t>45.43%</a:t>
                      </a:r>
                      <a:endParaRPr lang="en-US" sz="1100">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8150">
                <a:tc>
                  <a:txBody>
                    <a:bodyPr/>
                    <a:lstStyle/>
                    <a:p>
                      <a:pPr marL="0" marR="0">
                        <a:lnSpc>
                          <a:spcPct val="115000"/>
                        </a:lnSpc>
                        <a:spcBef>
                          <a:spcPts val="0"/>
                        </a:spcBef>
                        <a:spcAft>
                          <a:spcPts val="1000"/>
                        </a:spcAft>
                      </a:pPr>
                      <a:r>
                        <a:rPr lang="en-US" sz="1100">
                          <a:latin typeface="Calibri"/>
                          <a:ea typeface="Calibri"/>
                          <a:cs typeface="Times New Roman"/>
                        </a:rPr>
                        <a:t>School Readiness Target  95% (285)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latin typeface="Calibri"/>
                          <a:ea typeface="Calibri"/>
                          <a:cs typeface="Times New Roman"/>
                        </a:rPr>
                        <a:t>95%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latin typeface="Calibri"/>
                          <a:ea typeface="Calibri"/>
                          <a:cs typeface="Times New Roman"/>
                        </a:rPr>
                        <a:t>95%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5" name="Object 3"/>
          <p:cNvGraphicFramePr>
            <a:graphicFrameLocks noChangeAspect="1"/>
          </p:cNvGraphicFramePr>
          <p:nvPr>
            <p:extLst>
              <p:ext uri="{D42A27DB-BD31-4B8C-83A1-F6EECF244321}">
                <p14:modId xmlns:p14="http://schemas.microsoft.com/office/powerpoint/2010/main" val="505601135"/>
              </p:ext>
            </p:extLst>
          </p:nvPr>
        </p:nvGraphicFramePr>
        <p:xfrm>
          <a:off x="-457200" y="1853247"/>
          <a:ext cx="9829800" cy="3364547"/>
        </p:xfrm>
        <a:graphic>
          <a:graphicData uri="http://schemas.openxmlformats.org/presentationml/2006/ole">
            <mc:AlternateContent xmlns:mc="http://schemas.openxmlformats.org/markup-compatibility/2006">
              <mc:Choice xmlns:v="urn:schemas-microsoft-com:vml" Requires="v">
                <p:oleObj spid="_x0000_s1028" name="Chart" r:id="rId5" imgW="7419861" imgH="3124382" progId="MSGraph.Chart.8">
                  <p:embed/>
                </p:oleObj>
              </mc:Choice>
              <mc:Fallback>
                <p:oleObj name="Chart" r:id="rId5" imgW="7419861" imgH="3124382" progId="MSGraph.Chart.8">
                  <p:embed/>
                  <p:pic>
                    <p:nvPicPr>
                      <p:cNvPr id="0" name="Picture 3"/>
                      <p:cNvPicPr>
                        <a:picLocks noChangeAspect="1" noChangeArrowheads="1"/>
                      </p:cNvPicPr>
                      <p:nvPr/>
                    </p:nvPicPr>
                    <p:blipFill>
                      <a:blip r:embed="rId6"/>
                      <a:srcRect/>
                      <a:stretch>
                        <a:fillRect/>
                      </a:stretch>
                    </p:blipFill>
                    <p:spPr bwMode="auto">
                      <a:xfrm>
                        <a:off x="-457200" y="1853247"/>
                        <a:ext cx="9829800" cy="3364547"/>
                      </a:xfrm>
                      <a:prstGeom prst="rect">
                        <a:avLst/>
                      </a:prstGeom>
                      <a:noFill/>
                    </p:spPr>
                  </p:pic>
                </p:oleObj>
              </mc:Fallback>
            </mc:AlternateContent>
          </a:graphicData>
        </a:graphic>
      </p:graphicFrame>
    </p:spTree>
    <p:extLst>
      <p:ext uri="{BB962C8B-B14F-4D97-AF65-F5344CB8AC3E}">
        <p14:creationId xmlns:p14="http://schemas.microsoft.com/office/powerpoint/2010/main" val="68087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 y="304800"/>
            <a:ext cx="7055380" cy="1400530"/>
          </a:xfrm>
        </p:spPr>
        <p:txBody>
          <a:bodyPr/>
          <a:lstStyle/>
          <a:p>
            <a:r>
              <a:rPr lang="en-US" b="1" dirty="0">
                <a:solidFill>
                  <a:srgbClr val="FF0000"/>
                </a:solidFill>
              </a:rPr>
              <a:t>P</a:t>
            </a:r>
            <a:r>
              <a:rPr lang="en-US" sz="2400" b="1" dirty="0">
                <a:solidFill>
                  <a:schemeClr val="tx1"/>
                </a:solidFill>
              </a:rPr>
              <a:t>honological</a:t>
            </a:r>
            <a:r>
              <a:rPr lang="en-US" b="1" dirty="0">
                <a:solidFill>
                  <a:schemeClr val="tx1"/>
                </a:solidFill>
              </a:rPr>
              <a:t/>
            </a:r>
            <a:br>
              <a:rPr lang="en-US" b="1" dirty="0">
                <a:solidFill>
                  <a:schemeClr val="tx1"/>
                </a:solidFill>
              </a:rPr>
            </a:br>
            <a:r>
              <a:rPr lang="en-US" b="1" dirty="0">
                <a:solidFill>
                  <a:schemeClr val="tx1"/>
                </a:solidFill>
              </a:rPr>
              <a:t> </a:t>
            </a:r>
            <a:r>
              <a:rPr lang="en-US" b="1" dirty="0">
                <a:solidFill>
                  <a:srgbClr val="FF0000"/>
                </a:solidFill>
              </a:rPr>
              <a:t>A</a:t>
            </a:r>
            <a:r>
              <a:rPr lang="en-US" sz="2400" b="1" dirty="0">
                <a:solidFill>
                  <a:schemeClr val="tx1"/>
                </a:solidFill>
              </a:rPr>
              <a:t>wareness</a:t>
            </a:r>
            <a:r>
              <a:rPr lang="en-US" b="1" dirty="0">
                <a:solidFill>
                  <a:schemeClr val="tx1"/>
                </a:solidFill>
              </a:rPr>
              <a:t/>
            </a:r>
            <a:br>
              <a:rPr lang="en-US" b="1" dirty="0">
                <a:solidFill>
                  <a:schemeClr val="tx1"/>
                </a:solidFill>
              </a:rPr>
            </a:br>
            <a:r>
              <a:rPr lang="en-US" b="1" dirty="0">
                <a:solidFill>
                  <a:schemeClr val="tx1"/>
                </a:solidFill>
              </a:rPr>
              <a:t>  </a:t>
            </a:r>
            <a:r>
              <a:rPr lang="en-US" b="1" dirty="0">
                <a:solidFill>
                  <a:srgbClr val="FF0000"/>
                </a:solidFill>
              </a:rPr>
              <a:t>L</a:t>
            </a:r>
            <a:r>
              <a:rPr lang="en-US" sz="2400" b="1" dirty="0">
                <a:solidFill>
                  <a:schemeClr val="tx1"/>
                </a:solidFill>
              </a:rPr>
              <a:t>iteracy</a:t>
            </a:r>
            <a:r>
              <a:rPr lang="en-US" b="1" dirty="0">
                <a:solidFill>
                  <a:schemeClr val="tx1"/>
                </a:solidFill>
              </a:rPr>
              <a:t/>
            </a:r>
            <a:br>
              <a:rPr lang="en-US" b="1" dirty="0">
                <a:solidFill>
                  <a:schemeClr val="tx1"/>
                </a:solidFill>
              </a:rPr>
            </a:br>
            <a:r>
              <a:rPr lang="en-US" b="1" dirty="0">
                <a:solidFill>
                  <a:schemeClr val="tx1"/>
                </a:solidFill>
              </a:rPr>
              <a:t>   </a:t>
            </a:r>
            <a:r>
              <a:rPr lang="en-US" b="1" dirty="0">
                <a:solidFill>
                  <a:srgbClr val="FF0000"/>
                </a:solidFill>
              </a:rPr>
              <a:t>S</a:t>
            </a:r>
            <a:r>
              <a:rPr lang="en-US" sz="2400" b="1" dirty="0">
                <a:solidFill>
                  <a:schemeClr val="tx1"/>
                </a:solidFill>
              </a:rPr>
              <a:t>creening</a:t>
            </a:r>
          </a:p>
        </p:txBody>
      </p:sp>
      <p:sp>
        <p:nvSpPr>
          <p:cNvPr id="3" name="Content Placeholder 2"/>
          <p:cNvSpPr>
            <a:spLocks noGrp="1"/>
          </p:cNvSpPr>
          <p:nvPr>
            <p:ph idx="1"/>
          </p:nvPr>
        </p:nvSpPr>
        <p:spPr>
          <a:xfrm>
            <a:off x="304800" y="1447800"/>
            <a:ext cx="8126626" cy="5410200"/>
          </a:xfrm>
        </p:spPr>
        <p:txBody>
          <a:bodyPr/>
          <a:lstStyle/>
          <a:p>
            <a:pPr marL="0" indent="0" algn="ctr">
              <a:buNone/>
            </a:pPr>
            <a:r>
              <a:rPr lang="en-US" dirty="0">
                <a:solidFill>
                  <a:schemeClr val="bg1"/>
                </a:solidFill>
              </a:rPr>
              <a:t>“Alignment with School Readiness”</a:t>
            </a:r>
          </a:p>
          <a:p>
            <a:pPr marL="0" indent="0" algn="ctr">
              <a:buNone/>
            </a:pPr>
            <a:r>
              <a:rPr lang="en-US" sz="1050" dirty="0">
                <a:solidFill>
                  <a:schemeClr val="bg1"/>
                </a:solidFill>
              </a:rPr>
              <a:t>2020 End of Year  PALS Results</a:t>
            </a:r>
          </a:p>
          <a:p>
            <a:pPr marL="0" indent="0" algn="ctr">
              <a:buNone/>
            </a:pPr>
            <a:r>
              <a:rPr lang="en-US" sz="1050" dirty="0">
                <a:solidFill>
                  <a:schemeClr val="tx1"/>
                </a:solidFill>
              </a:rPr>
              <a:t>(115Children Assessed</a:t>
            </a:r>
            <a:r>
              <a:rPr lang="en-US" sz="1050" dirty="0">
                <a:solidFill>
                  <a:schemeClr val="bg1"/>
                </a:solidFill>
              </a:rPr>
              <a:t>)</a:t>
            </a:r>
          </a:p>
          <a:p>
            <a:pPr marL="0" indent="0" algn="ctr">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07460896"/>
              </p:ext>
            </p:extLst>
          </p:nvPr>
        </p:nvGraphicFramePr>
        <p:xfrm>
          <a:off x="800100" y="2612206"/>
          <a:ext cx="7543800" cy="3662086"/>
        </p:xfrm>
        <a:graphic>
          <a:graphicData uri="http://schemas.openxmlformats.org/drawingml/2006/table">
            <a:tbl>
              <a:tblPr firstRow="1" firstCol="1" bandRow="1"/>
              <a:tblGrid>
                <a:gridCol w="2566142">
                  <a:extLst>
                    <a:ext uri="{9D8B030D-6E8A-4147-A177-3AD203B41FA5}">
                      <a16:colId xmlns:a16="http://schemas.microsoft.com/office/drawing/2014/main" val="20000"/>
                    </a:ext>
                  </a:extLst>
                </a:gridCol>
                <a:gridCol w="2556003">
                  <a:extLst>
                    <a:ext uri="{9D8B030D-6E8A-4147-A177-3AD203B41FA5}">
                      <a16:colId xmlns:a16="http://schemas.microsoft.com/office/drawing/2014/main" val="20001"/>
                    </a:ext>
                  </a:extLst>
                </a:gridCol>
                <a:gridCol w="2421655">
                  <a:extLst>
                    <a:ext uri="{9D8B030D-6E8A-4147-A177-3AD203B41FA5}">
                      <a16:colId xmlns:a16="http://schemas.microsoft.com/office/drawing/2014/main" val="20002"/>
                    </a:ext>
                  </a:extLst>
                </a:gridCol>
              </a:tblGrid>
              <a:tr h="750550">
                <a:tc>
                  <a:txBody>
                    <a:bodyPr/>
                    <a:lstStyle/>
                    <a:p>
                      <a:pPr marL="0" marR="0" algn="ctr">
                        <a:lnSpc>
                          <a:spcPct val="115000"/>
                        </a:lnSpc>
                        <a:spcBef>
                          <a:spcPts val="0"/>
                        </a:spcBef>
                        <a:spcAft>
                          <a:spcPts val="0"/>
                        </a:spcAft>
                      </a:pPr>
                      <a:r>
                        <a:rPr lang="en-US" sz="1600" b="1" dirty="0">
                          <a:effectLst/>
                          <a:latin typeface="Calibri"/>
                          <a:ea typeface="Calibri"/>
                          <a:cs typeface="Times New Roman"/>
                        </a:rPr>
                        <a:t>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Spring Developmental Range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Transitioning  Children Average</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3942">
                <a:tc>
                  <a:txBody>
                    <a:bodyPr/>
                    <a:lstStyle/>
                    <a:p>
                      <a:pPr marL="0" marR="0" algn="ctr">
                        <a:lnSpc>
                          <a:spcPct val="115000"/>
                        </a:lnSpc>
                        <a:spcBef>
                          <a:spcPts val="0"/>
                        </a:spcBef>
                        <a:spcAft>
                          <a:spcPts val="0"/>
                        </a:spcAft>
                      </a:pPr>
                      <a:r>
                        <a:rPr lang="en-US" sz="1600" b="1">
                          <a:effectLst/>
                          <a:latin typeface="Calibri"/>
                          <a:ea typeface="Calibri"/>
                          <a:cs typeface="Times New Roman"/>
                        </a:rPr>
                        <a:t>Name Writing </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5-7</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6</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3942">
                <a:tc>
                  <a:txBody>
                    <a:bodyPr/>
                    <a:lstStyle/>
                    <a:p>
                      <a:pPr marL="0" marR="0" algn="ctr">
                        <a:lnSpc>
                          <a:spcPct val="115000"/>
                        </a:lnSpc>
                        <a:spcBef>
                          <a:spcPts val="0"/>
                        </a:spcBef>
                        <a:spcAft>
                          <a:spcPts val="0"/>
                        </a:spcAft>
                      </a:pPr>
                      <a:r>
                        <a:rPr lang="en-US" sz="1600" b="1">
                          <a:effectLst/>
                          <a:latin typeface="Calibri"/>
                          <a:ea typeface="Calibri"/>
                          <a:cs typeface="Times New Roman"/>
                        </a:rPr>
                        <a:t>Uppercase Letters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12-21</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19</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3942">
                <a:tc>
                  <a:txBody>
                    <a:bodyPr/>
                    <a:lstStyle/>
                    <a:p>
                      <a:pPr marL="0" marR="0" algn="ctr">
                        <a:lnSpc>
                          <a:spcPct val="115000"/>
                        </a:lnSpc>
                        <a:spcBef>
                          <a:spcPts val="0"/>
                        </a:spcBef>
                        <a:spcAft>
                          <a:spcPts val="0"/>
                        </a:spcAft>
                      </a:pPr>
                      <a:r>
                        <a:rPr lang="en-US" sz="1600" b="1">
                          <a:effectLst/>
                          <a:latin typeface="Calibri"/>
                          <a:ea typeface="Calibri"/>
                          <a:cs typeface="Times New Roman"/>
                        </a:rPr>
                        <a:t>Lowercase Letters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9-17</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16</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3942">
                <a:tc>
                  <a:txBody>
                    <a:bodyPr/>
                    <a:lstStyle/>
                    <a:p>
                      <a:pPr marL="0" marR="0" algn="ctr">
                        <a:lnSpc>
                          <a:spcPct val="115000"/>
                        </a:lnSpc>
                        <a:spcBef>
                          <a:spcPts val="0"/>
                        </a:spcBef>
                        <a:spcAft>
                          <a:spcPts val="0"/>
                        </a:spcAft>
                      </a:pPr>
                      <a:r>
                        <a:rPr lang="en-US" sz="1600" b="1">
                          <a:effectLst/>
                          <a:latin typeface="Calibri"/>
                          <a:ea typeface="Calibri"/>
                          <a:cs typeface="Times New Roman"/>
                        </a:rPr>
                        <a:t>Letter Sounds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4-8</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13*</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3942">
                <a:tc>
                  <a:txBody>
                    <a:bodyPr/>
                    <a:lstStyle/>
                    <a:p>
                      <a:pPr marL="0" marR="0" algn="ctr">
                        <a:lnSpc>
                          <a:spcPct val="115000"/>
                        </a:lnSpc>
                        <a:spcBef>
                          <a:spcPts val="0"/>
                        </a:spcBef>
                        <a:spcAft>
                          <a:spcPts val="0"/>
                        </a:spcAft>
                      </a:pPr>
                      <a:r>
                        <a:rPr lang="en-US" sz="1600" b="1">
                          <a:effectLst/>
                          <a:latin typeface="Calibri"/>
                          <a:ea typeface="Calibri"/>
                          <a:cs typeface="Times New Roman"/>
                        </a:rPr>
                        <a:t>Beginning Sound Awareness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5-8</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6</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3942">
                <a:tc>
                  <a:txBody>
                    <a:bodyPr/>
                    <a:lstStyle/>
                    <a:p>
                      <a:pPr marL="0" marR="0" algn="ctr">
                        <a:lnSpc>
                          <a:spcPct val="115000"/>
                        </a:lnSpc>
                        <a:spcBef>
                          <a:spcPts val="0"/>
                        </a:spcBef>
                        <a:spcAft>
                          <a:spcPts val="0"/>
                        </a:spcAft>
                      </a:pPr>
                      <a:r>
                        <a:rPr lang="en-US" sz="1600" b="1">
                          <a:effectLst/>
                          <a:latin typeface="Calibri"/>
                          <a:ea typeface="Calibri"/>
                          <a:cs typeface="Times New Roman"/>
                        </a:rPr>
                        <a:t>Print and Word Awareness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Calibri"/>
                          <a:ea typeface="Calibri"/>
                          <a:cs typeface="Times New Roman"/>
                        </a:rPr>
                        <a:t>7-9</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7</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3942">
                <a:tc>
                  <a:txBody>
                    <a:bodyPr/>
                    <a:lstStyle/>
                    <a:p>
                      <a:pPr marL="0" marR="0" algn="ctr">
                        <a:lnSpc>
                          <a:spcPct val="115000"/>
                        </a:lnSpc>
                        <a:spcBef>
                          <a:spcPts val="0"/>
                        </a:spcBef>
                        <a:spcAft>
                          <a:spcPts val="0"/>
                        </a:spcAft>
                      </a:pPr>
                      <a:r>
                        <a:rPr lang="en-US" sz="1600" b="1">
                          <a:effectLst/>
                          <a:latin typeface="Calibri"/>
                          <a:ea typeface="Calibri"/>
                          <a:cs typeface="Times New Roman"/>
                        </a:rPr>
                        <a:t>Rhyme Awareness</a:t>
                      </a:r>
                      <a:endParaRPr lang="en-US"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5-7</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6</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3942">
                <a:tc>
                  <a:txBody>
                    <a:bodyPr/>
                    <a:lstStyle/>
                    <a:p>
                      <a:pPr marL="0" marR="0" algn="ctr">
                        <a:lnSpc>
                          <a:spcPct val="115000"/>
                        </a:lnSpc>
                        <a:spcBef>
                          <a:spcPts val="0"/>
                        </a:spcBef>
                        <a:spcAft>
                          <a:spcPts val="0"/>
                        </a:spcAft>
                      </a:pPr>
                      <a:r>
                        <a:rPr lang="en-US" sz="1600" b="1" dirty="0">
                          <a:effectLst/>
                          <a:latin typeface="Calibri"/>
                          <a:ea typeface="Calibri"/>
                          <a:cs typeface="Times New Roman"/>
                        </a:rPr>
                        <a:t>Nursery Rhyme Awareness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6-10</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Calibri"/>
                          <a:ea typeface="Calibri"/>
                          <a:cs typeface="Times New Roman"/>
                        </a:rPr>
                        <a:t>7</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 name="Picture 5">
            <a:extLst>
              <a:ext uri="{FF2B5EF4-FFF2-40B4-BE49-F238E27FC236}">
                <a16:creationId xmlns:a16="http://schemas.microsoft.com/office/drawing/2014/main" id="{40E30391-F457-44F7-AAB9-B6B7BCB8A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850380" y="311743"/>
            <a:ext cx="2621280" cy="1965960"/>
          </a:xfrm>
          <a:prstGeom prst="rect">
            <a:avLst/>
          </a:prstGeom>
        </p:spPr>
      </p:pic>
    </p:spTree>
    <p:extLst>
      <p:ext uri="{BB962C8B-B14F-4D97-AF65-F5344CB8AC3E}">
        <p14:creationId xmlns:p14="http://schemas.microsoft.com/office/powerpoint/2010/main" val="122103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Ready for 5K!!</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323974"/>
            <a:ext cx="1981200" cy="297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286000"/>
            <a:ext cx="1905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2324100"/>
            <a:ext cx="2133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923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5867400"/>
          </a:xfrm>
        </p:spPr>
        <p:txBody>
          <a:bodyPr/>
          <a:lstStyle/>
          <a:p>
            <a:pPr algn="r"/>
            <a:r>
              <a:rPr lang="en-US" dirty="0"/>
              <a:t/>
            </a:r>
            <a:br>
              <a:rPr lang="en-US" dirty="0"/>
            </a:br>
            <a:r>
              <a:rPr lang="en-US" dirty="0"/>
              <a:t/>
            </a:r>
            <a:br>
              <a:rPr lang="en-US" dirty="0"/>
            </a:br>
            <a:r>
              <a:rPr lang="en-US" dirty="0"/>
              <a:t/>
            </a:r>
            <a:br>
              <a:rPr lang="en-US" dirty="0"/>
            </a:br>
            <a:r>
              <a:rPr lang="en-US" dirty="0"/>
              <a:t/>
            </a:r>
            <a:br>
              <a:rPr lang="en-US" dirty="0"/>
            </a:br>
            <a:r>
              <a:rPr lang="en-US" dirty="0"/>
              <a:t>				</a:t>
            </a:r>
            <a:br>
              <a:rPr lang="en-US" dirty="0"/>
            </a:br>
            <a:r>
              <a:rPr lang="en-US" dirty="0"/>
              <a:t>					</a:t>
            </a:r>
            <a:br>
              <a:rPr lang="en-US" dirty="0"/>
            </a:br>
            <a:r>
              <a:rPr lang="en-US" dirty="0"/>
              <a:t/>
            </a:r>
            <a:br>
              <a:rPr lang="en-US" dirty="0"/>
            </a:br>
            <a:r>
              <a:rPr lang="en-US" dirty="0"/>
              <a:t/>
            </a:r>
            <a:br>
              <a:rPr lang="en-US" dirty="0"/>
            </a:br>
            <a:r>
              <a:rPr lang="en-US" dirty="0"/>
              <a:t/>
            </a:r>
            <a:br>
              <a:rPr lang="en-US" dirty="0"/>
            </a:br>
            <a:r>
              <a:rPr lang="en-US" i="1" dirty="0">
                <a:solidFill>
                  <a:srgbClr val="FF0000"/>
                </a:solidFill>
              </a:rPr>
              <a:t>The End!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838200"/>
            <a:ext cx="639154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673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8229600" cy="2743200"/>
          </a:xfrm>
        </p:spPr>
        <p:txBody>
          <a:bodyPr/>
          <a:lstStyle/>
          <a:p>
            <a:pPr marR="0" lvl="0" algn="l" defTabSz="457200" rtl="0" eaLnBrk="1" fontAlgn="auto" latinLnBrk="0" hangingPunct="1">
              <a:lnSpc>
                <a:spcPct val="100000"/>
              </a:lnSpc>
              <a:spcBef>
                <a:spcPts val="0"/>
              </a:spcBef>
              <a:spcAft>
                <a:spcPts val="0"/>
              </a:spcAft>
              <a:buClrTx/>
              <a:buSzTx/>
              <a:tabLst/>
              <a:defRPr/>
            </a:pPr>
            <a:r>
              <a:rPr lang="en-US" b="1" i="1" dirty="0"/>
              <a:t>            Family Services Overview </a:t>
            </a:r>
            <a:r>
              <a:rPr lang="en-US" b="1" i="1" dirty="0">
                <a:solidFill>
                  <a:srgbClr val="FF0000"/>
                </a:solidFill>
              </a:rPr>
              <a:t/>
            </a:r>
            <a:br>
              <a:rPr lang="en-US" b="1" i="1" dirty="0">
                <a:solidFill>
                  <a:srgbClr val="FF0000"/>
                </a:solidFill>
              </a:rPr>
            </a:br>
            <a:r>
              <a:rPr lang="en-US" b="1" i="1" dirty="0">
                <a:solidFill>
                  <a:srgbClr val="FF0000"/>
                </a:solidFill>
              </a:rPr>
              <a:t/>
            </a:r>
            <a:br>
              <a:rPr lang="en-US" b="1" i="1" dirty="0">
                <a:solidFill>
                  <a:srgbClr val="FF0000"/>
                </a:solidFill>
              </a:rPr>
            </a:br>
            <a:r>
              <a:rPr lang="en-US" b="1" i="1" dirty="0">
                <a:solidFill>
                  <a:srgbClr val="FF0000"/>
                </a:solidFill>
              </a:rPr>
              <a:t>The Family Services component consist of two content areas:</a:t>
            </a:r>
            <a:br>
              <a:rPr lang="en-US" b="1" i="1" dirty="0">
                <a:solidFill>
                  <a:srgbClr val="FF0000"/>
                </a:solidFill>
              </a:rPr>
            </a:br>
            <a:r>
              <a:rPr lang="en-US" i="1" dirty="0">
                <a:solidFill>
                  <a:srgbClr val="FF0000"/>
                </a:solidFill>
              </a:rPr>
              <a:t/>
            </a:r>
            <a:br>
              <a:rPr lang="en-US" i="1" dirty="0">
                <a:solidFill>
                  <a:srgbClr val="FF0000"/>
                </a:solidFill>
              </a:rPr>
            </a:br>
            <a:r>
              <a:rPr lang="en-US" sz="2400" b="1" dirty="0">
                <a:solidFill>
                  <a:schemeClr val="tx1"/>
                </a:solidFill>
              </a:rPr>
              <a:t>ERSEA</a:t>
            </a:r>
            <a:r>
              <a:rPr lang="en-US" sz="2400" dirty="0">
                <a:solidFill>
                  <a:schemeClr val="tx1"/>
                </a:solidFill>
              </a:rPr>
              <a:t> (Enrollment, Recruitment, Selection, Eligibility, and Attendance)</a:t>
            </a:r>
            <a:br>
              <a:rPr lang="en-US" sz="2400" dirty="0">
                <a:solidFill>
                  <a:schemeClr val="tx1"/>
                </a:solidFill>
              </a:rPr>
            </a:br>
            <a:r>
              <a:rPr lang="en-US" sz="2400" dirty="0">
                <a:solidFill>
                  <a:schemeClr val="tx1"/>
                </a:solidFill>
              </a:rPr>
              <a:t/>
            </a:r>
            <a:br>
              <a:rPr lang="en-US" sz="2400" dirty="0">
                <a:solidFill>
                  <a:schemeClr val="tx1"/>
                </a:solidFill>
              </a:rPr>
            </a:b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Family Engagement</a:t>
            </a: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
            </a:r>
            <a:b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br>
            <a:r>
              <a:rPr lang="en-US" sz="3200" dirty="0">
                <a:solidFill>
                  <a:schemeClr val="tx1"/>
                </a:solidFill>
              </a:rPr>
              <a:t/>
            </a:r>
            <a:br>
              <a:rPr lang="en-US" sz="3200" dirty="0">
                <a:solidFill>
                  <a:schemeClr val="tx1"/>
                </a:solidFill>
              </a:rPr>
            </a:br>
            <a:r>
              <a:rPr lang="en-US" i="1" dirty="0">
                <a:solidFill>
                  <a:srgbClr val="FF0000"/>
                </a:solidFill>
              </a:rPr>
              <a:t/>
            </a:r>
            <a:br>
              <a:rPr lang="en-US" i="1" dirty="0">
                <a:solidFill>
                  <a:srgbClr val="FF0000"/>
                </a:solidFill>
              </a:rPr>
            </a:br>
            <a:r>
              <a:rPr lang="en-US" i="1" dirty="0">
                <a:solidFill>
                  <a:srgbClr val="FF0000"/>
                </a:solidFill>
              </a:rPr>
              <a:t/>
            </a:r>
            <a:br>
              <a:rPr lang="en-US" i="1" dirty="0">
                <a:solidFill>
                  <a:srgbClr val="FF0000"/>
                </a:solidFill>
              </a:rPr>
            </a:br>
            <a:r>
              <a:rPr lang="en-US" i="1" dirty="0">
                <a:solidFill>
                  <a:srgbClr val="FF0000"/>
                </a:solidFill>
              </a:rPr>
              <a:t/>
            </a:r>
            <a:br>
              <a:rPr lang="en-US" i="1" dirty="0">
                <a:solidFill>
                  <a:srgbClr val="FF0000"/>
                </a:solidFill>
              </a:rPr>
            </a:br>
            <a:endParaRPr lang="en-US" i="1" dirty="0">
              <a:solidFill>
                <a:srgbClr val="FF0000"/>
              </a:solidFill>
            </a:endParaRPr>
          </a:p>
        </p:txBody>
      </p:sp>
    </p:spTree>
    <p:extLst>
      <p:ext uri="{BB962C8B-B14F-4D97-AF65-F5344CB8AC3E}">
        <p14:creationId xmlns:p14="http://schemas.microsoft.com/office/powerpoint/2010/main" val="51939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8382000" cy="6629400"/>
          </a:xfrm>
        </p:spPr>
        <p:txBody>
          <a:bodyPr>
            <a:normAutofit fontScale="90000"/>
          </a:bodyPr>
          <a:lstStyle/>
          <a:p>
            <a:r>
              <a:rPr lang="en-US" sz="2400" dirty="0"/>
              <a:t>                             </a:t>
            </a:r>
            <a:r>
              <a:rPr lang="en-US" sz="2400" b="1" dirty="0">
                <a:solidFill>
                  <a:schemeClr val="tx1"/>
                </a:solidFill>
              </a:rPr>
              <a:t>Enrollment Data Comparison</a:t>
            </a:r>
            <a:r>
              <a:rPr lang="en-US" sz="2400" b="1" dirty="0"/>
              <a:t/>
            </a:r>
            <a:br>
              <a:rPr lang="en-US" sz="2400" b="1" dirty="0"/>
            </a:br>
            <a:r>
              <a:rPr lang="en-US" sz="2400" b="1" dirty="0"/>
              <a:t>                    </a:t>
            </a:r>
            <a:r>
              <a:rPr lang="en-US" sz="3100" b="1" dirty="0">
                <a:solidFill>
                  <a:srgbClr val="FF0000"/>
                </a:solidFill>
              </a:rPr>
              <a:t/>
            </a:r>
            <a:br>
              <a:rPr lang="en-US" sz="3100" b="1" dirty="0">
                <a:solidFill>
                  <a:srgbClr val="FF0000"/>
                </a:solidFill>
              </a:rPr>
            </a:br>
            <a:r>
              <a:rPr lang="en-US" sz="2700" b="1" dirty="0">
                <a:solidFill>
                  <a:srgbClr val="FF0000"/>
                </a:solidFill>
              </a:rPr>
              <a:t>              </a:t>
            </a:r>
            <a:br>
              <a:rPr lang="en-US" sz="2700" b="1" dirty="0">
                <a:solidFill>
                  <a:srgbClr val="FF0000"/>
                </a:solidFill>
              </a:rPr>
            </a:br>
            <a:r>
              <a:rPr lang="en-US" sz="2400" b="1" dirty="0">
                <a:solidFill>
                  <a:srgbClr val="FF0000"/>
                </a:solidFill>
              </a:rPr>
              <a:t/>
            </a:r>
            <a:br>
              <a:rPr lang="en-US" sz="2400" b="1" dirty="0">
                <a:solidFill>
                  <a:srgbClr val="FF0000"/>
                </a:solidFill>
              </a:rPr>
            </a:br>
            <a:r>
              <a:rPr lang="en-US" sz="2400" dirty="0"/>
              <a:t/>
            </a:r>
            <a:br>
              <a:rPr lang="en-US" sz="2400" dirty="0"/>
            </a:br>
            <a:r>
              <a:rPr lang="en-US" sz="2000" dirty="0"/>
              <a:t/>
            </a:r>
            <a:br>
              <a:rPr lang="en-US" sz="2000" dirty="0"/>
            </a:br>
            <a:r>
              <a:rPr lang="en-US" sz="2000" dirty="0"/>
              <a:t>     		</a:t>
            </a:r>
            <a:br>
              <a:rPr lang="en-US" sz="2000" dirty="0"/>
            </a:br>
            <a:r>
              <a:rPr lang="en-US" sz="2000" dirty="0"/>
              <a:t/>
            </a:r>
            <a:br>
              <a:rPr lang="en-US" sz="2000" dirty="0"/>
            </a:br>
            <a:r>
              <a:rPr lang="en-US" sz="2000" dirty="0"/>
              <a:t/>
            </a:r>
            <a:br>
              <a:rPr lang="en-US" sz="2000" dirty="0"/>
            </a:br>
            <a:r>
              <a:rPr lang="en-US" sz="1800" dirty="0"/>
              <a:t/>
            </a:r>
            <a:br>
              <a:rPr lang="en-US" sz="1800" dirty="0"/>
            </a:br>
            <a:r>
              <a:rPr lang="en-US" sz="1800" dirty="0"/>
              <a:t/>
            </a:r>
            <a:br>
              <a:rPr lang="en-US" sz="1800" dirty="0"/>
            </a:br>
            <a:r>
              <a:rPr lang="en-US" sz="1800" dirty="0"/>
              <a:t/>
            </a:r>
            <a:br>
              <a:rPr lang="en-US" sz="1800" dirty="0"/>
            </a:br>
            <a:r>
              <a:rPr lang="en-US" sz="1800" dirty="0"/>
              <a:t>			</a:t>
            </a:r>
            <a:r>
              <a:rPr lang="en-US" sz="2200" b="1" dirty="0">
                <a:solidFill>
                  <a:srgbClr val="FF0000"/>
                </a:solidFill>
              </a:rPr>
              <a:t/>
            </a:r>
            <a:br>
              <a:rPr lang="en-US" sz="2200" b="1" dirty="0">
                <a:solidFill>
                  <a:srgbClr val="FF0000"/>
                </a:solidFill>
              </a:rPr>
            </a:br>
            <a:r>
              <a:rPr lang="en-US" sz="2200" b="1" dirty="0">
                <a:solidFill>
                  <a:srgbClr val="FF0000"/>
                </a:solidFill>
              </a:rPr>
              <a:t>		</a:t>
            </a:r>
            <a:r>
              <a:rPr lang="en-US" sz="1800" dirty="0">
                <a:solidFill>
                  <a:srgbClr val="FF0000"/>
                </a:solidFill>
              </a:rPr>
              <a:t/>
            </a:r>
            <a:br>
              <a:rPr lang="en-US" sz="1800" dirty="0">
                <a:solidFill>
                  <a:srgbClr val="FF0000"/>
                </a:solidFill>
              </a:rPr>
            </a:br>
            <a:r>
              <a:rPr lang="en-US" sz="1800" dirty="0"/>
              <a:t/>
            </a:r>
            <a:br>
              <a:rPr lang="en-US" sz="1800" dirty="0"/>
            </a:br>
            <a:r>
              <a:rPr lang="en-US" sz="1800" dirty="0"/>
              <a:t/>
            </a:r>
            <a:br>
              <a:rPr lang="en-US" sz="1800" dirty="0"/>
            </a:br>
            <a:r>
              <a:rPr lang="en-US" sz="1800" dirty="0"/>
              <a:t>		</a:t>
            </a:r>
            <a:br>
              <a:rPr lang="en-US" sz="1800" dirty="0"/>
            </a:br>
            <a:r>
              <a:rPr lang="en-US" sz="1800" dirty="0"/>
              <a:t/>
            </a:r>
            <a:br>
              <a:rPr lang="en-US" sz="1800" dirty="0"/>
            </a:br>
            <a:r>
              <a:rPr lang="en-US" sz="1800" dirty="0"/>
              <a:t>               </a:t>
            </a:r>
            <a:br>
              <a:rPr lang="en-US" sz="1800" dirty="0"/>
            </a:br>
            <a:r>
              <a:rPr lang="en-US" sz="1800" dirty="0"/>
              <a:t>            </a:t>
            </a:r>
            <a:br>
              <a:rPr lang="en-US" sz="1800" dirty="0"/>
            </a:br>
            <a:r>
              <a:rPr lang="en-US" sz="1800" dirty="0">
                <a:solidFill>
                  <a:schemeClr val="tx1"/>
                </a:solidFill>
              </a:rPr>
              <a:t>                   </a:t>
            </a:r>
            <a:r>
              <a:rPr lang="en-US" sz="2000" b="1" dirty="0">
                <a:solidFill>
                  <a:schemeClr val="tx1"/>
                </a:solidFill>
              </a:rPr>
              <a:t>2018/2019                           2019-2020   </a:t>
            </a:r>
            <a:br>
              <a:rPr lang="en-US" sz="2000" b="1" dirty="0">
                <a:solidFill>
                  <a:schemeClr val="tx1"/>
                </a:solidFill>
              </a:rPr>
            </a:br>
            <a:r>
              <a:rPr lang="en-US" sz="2000" b="1" dirty="0">
                <a:solidFill>
                  <a:schemeClr val="tx1"/>
                </a:solidFill>
              </a:rPr>
              <a:t> Transitioning /Returning          Transitioning /Returning </a:t>
            </a:r>
            <a:r>
              <a:rPr lang="en-US" sz="2000" b="1" dirty="0">
                <a:solidFill>
                  <a:srgbClr val="FF0000"/>
                </a:solidFill>
              </a:rPr>
              <a:t/>
            </a:r>
            <a:br>
              <a:rPr lang="en-US" sz="2000" b="1" dirty="0">
                <a:solidFill>
                  <a:srgbClr val="FF0000"/>
                </a:solidFill>
              </a:rPr>
            </a:br>
            <a:r>
              <a:rPr lang="en-US" sz="2000" dirty="0"/>
              <a:t>         115       /      185                        113       /      186 </a:t>
            </a:r>
            <a:br>
              <a:rPr lang="en-US" sz="2000" dirty="0"/>
            </a:br>
            <a:r>
              <a:rPr lang="en-US" sz="2000" dirty="0"/>
              <a:t/>
            </a:r>
            <a:br>
              <a:rPr lang="en-US" sz="2000" dirty="0"/>
            </a:br>
            <a:r>
              <a:rPr lang="en-US" sz="2000" dirty="0"/>
              <a:t/>
            </a:r>
            <a:br>
              <a:rPr lang="en-US" sz="2000" dirty="0"/>
            </a:br>
            <a:r>
              <a:rPr lang="en-US" sz="1800" dirty="0"/>
              <a:t/>
            </a:r>
            <a:br>
              <a:rPr lang="en-US" sz="1800" dirty="0"/>
            </a:br>
            <a:r>
              <a:rPr lang="en-US" sz="1800" dirty="0"/>
              <a:t/>
            </a:r>
            <a:br>
              <a:rPr lang="en-US" sz="1800" dirty="0"/>
            </a:br>
            <a:endParaRPr lang="en-US" sz="1800" dirty="0"/>
          </a:p>
        </p:txBody>
      </p:sp>
      <p:graphicFrame>
        <p:nvGraphicFramePr>
          <p:cNvPr id="4" name="Chart 3">
            <a:extLst>
              <a:ext uri="{FF2B5EF4-FFF2-40B4-BE49-F238E27FC236}">
                <a16:creationId xmlns:a16="http://schemas.microsoft.com/office/drawing/2014/main" id="{C961CF5E-5242-438D-8921-A8860700A6A7}"/>
              </a:ext>
            </a:extLst>
          </p:cNvPr>
          <p:cNvGraphicFramePr/>
          <p:nvPr>
            <p:extLst>
              <p:ext uri="{D42A27DB-BD31-4B8C-83A1-F6EECF244321}">
                <p14:modId xmlns:p14="http://schemas.microsoft.com/office/powerpoint/2010/main" val="3318022856"/>
              </p:ext>
            </p:extLst>
          </p:nvPr>
        </p:nvGraphicFramePr>
        <p:xfrm>
          <a:off x="685800" y="914400"/>
          <a:ext cx="7772400" cy="3429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D204E195-F4D0-4D15-873F-7A8B463CF4C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6019800" y="4343400"/>
            <a:ext cx="2438400" cy="1627632"/>
          </a:xfrm>
          <a:prstGeom prst="rect">
            <a:avLst/>
          </a:prstGeom>
        </p:spPr>
      </p:pic>
      <p:pic>
        <p:nvPicPr>
          <p:cNvPr id="9" name="Picture 8">
            <a:extLst>
              <a:ext uri="{FF2B5EF4-FFF2-40B4-BE49-F238E27FC236}">
                <a16:creationId xmlns:a16="http://schemas.microsoft.com/office/drawing/2014/main" id="{9A500754-C3EE-4129-920D-EAEF7E3E67F7}"/>
              </a:ext>
            </a:extLst>
          </p:cNvPr>
          <p:cNvPicPr>
            <a:picLocks noChangeAspect="1"/>
          </p:cNvPicPr>
          <p:nvPr/>
        </p:nvPicPr>
        <p:blipFill>
          <a:blip r:embed="rId5"/>
          <a:stretch>
            <a:fillRect/>
          </a:stretch>
        </p:blipFill>
        <p:spPr>
          <a:xfrm>
            <a:off x="214789" y="4419600"/>
            <a:ext cx="6492335" cy="1371600"/>
          </a:xfrm>
          <a:prstGeom prst="rect">
            <a:avLst/>
          </a:prstGeom>
        </p:spPr>
      </p:pic>
    </p:spTree>
    <p:extLst>
      <p:ext uri="{BB962C8B-B14F-4D97-AF65-F5344CB8AC3E}">
        <p14:creationId xmlns:p14="http://schemas.microsoft.com/office/powerpoint/2010/main" val="366175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841ED19-CE05-40D8-B061-78D5B8A7C89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684520" y="26670"/>
            <a:ext cx="3429000" cy="2286000"/>
          </a:xfrm>
          <a:prstGeom prst="rect">
            <a:avLst/>
          </a:prstGeom>
        </p:spPr>
      </p:pic>
      <p:sp>
        <p:nvSpPr>
          <p:cNvPr id="18" name="TextBox 17">
            <a:extLst>
              <a:ext uri="{FF2B5EF4-FFF2-40B4-BE49-F238E27FC236}">
                <a16:creationId xmlns:a16="http://schemas.microsoft.com/office/drawing/2014/main" id="{82ABD5F0-8BCF-4419-9774-E5900E33774D}"/>
              </a:ext>
            </a:extLst>
          </p:cNvPr>
          <p:cNvSpPr txBox="1"/>
          <p:nvPr/>
        </p:nvSpPr>
        <p:spPr>
          <a:xfrm>
            <a:off x="685800" y="116205"/>
            <a:ext cx="5334000" cy="1785104"/>
          </a:xfrm>
          <a:prstGeom prst="rect">
            <a:avLst/>
          </a:prstGeom>
          <a:noFill/>
        </p:spPr>
        <p:txBody>
          <a:bodyPr wrap="square" rtlCol="0">
            <a:spAutoFit/>
          </a:bodyPr>
          <a:lstStyle/>
          <a:p>
            <a:pPr algn="ctr"/>
            <a:r>
              <a:rPr lang="en-US" sz="2000" b="1" dirty="0"/>
              <a:t>Program Goal</a:t>
            </a:r>
          </a:p>
          <a:p>
            <a:endParaRPr lang="en-US" b="1" dirty="0"/>
          </a:p>
          <a:p>
            <a:r>
              <a:rPr lang="en-US" b="1" dirty="0">
                <a:solidFill>
                  <a:schemeClr val="bg1"/>
                </a:solidFill>
              </a:rPr>
              <a:t>To coordinate with Darlington County Department of Social Services to ensure that low income, homeless, and children in foster care are identified and enrolled. </a:t>
            </a:r>
          </a:p>
        </p:txBody>
      </p:sp>
      <p:graphicFrame>
        <p:nvGraphicFramePr>
          <p:cNvPr id="6" name="Chart 5">
            <a:extLst>
              <a:ext uri="{FF2B5EF4-FFF2-40B4-BE49-F238E27FC236}">
                <a16:creationId xmlns:a16="http://schemas.microsoft.com/office/drawing/2014/main" id="{279A6BE9-56A0-4F34-A753-D0D78CCAE65A}"/>
              </a:ext>
            </a:extLst>
          </p:cNvPr>
          <p:cNvGraphicFramePr/>
          <p:nvPr>
            <p:extLst>
              <p:ext uri="{D42A27DB-BD31-4B8C-83A1-F6EECF244321}">
                <p14:modId xmlns:p14="http://schemas.microsoft.com/office/powerpoint/2010/main" val="3330507699"/>
              </p:ext>
            </p:extLst>
          </p:nvPr>
        </p:nvGraphicFramePr>
        <p:xfrm>
          <a:off x="381000" y="2348865"/>
          <a:ext cx="7962900" cy="43929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891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14AACBC-66F0-4165-9A22-D518A278F45A}"/>
              </a:ext>
            </a:extLst>
          </p:cNvPr>
          <p:cNvGraphicFramePr/>
          <p:nvPr>
            <p:extLst>
              <p:ext uri="{D42A27DB-BD31-4B8C-83A1-F6EECF244321}">
                <p14:modId xmlns:p14="http://schemas.microsoft.com/office/powerpoint/2010/main" val="715068631"/>
              </p:ext>
            </p:extLst>
          </p:nvPr>
        </p:nvGraphicFramePr>
        <p:xfrm>
          <a:off x="762000" y="2197418"/>
          <a:ext cx="7620000" cy="466058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E0F31270-0417-4E3D-9EF3-27AEED24E4E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3657600" y="556903"/>
            <a:ext cx="2438400" cy="1619250"/>
          </a:xfrm>
          <a:prstGeom prst="rect">
            <a:avLst/>
          </a:prstGeom>
        </p:spPr>
      </p:pic>
    </p:spTree>
    <p:extLst>
      <p:ext uri="{BB962C8B-B14F-4D97-AF65-F5344CB8AC3E}">
        <p14:creationId xmlns:p14="http://schemas.microsoft.com/office/powerpoint/2010/main" val="148389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638800"/>
          </a:xfrm>
        </p:spPr>
        <p:txBody>
          <a:bodyPr>
            <a:normAutofit fontScale="90000"/>
          </a:bodyPr>
          <a:lstStyle/>
          <a:p>
            <a:pPr algn="ctr"/>
            <a:r>
              <a:rPr lang="en-US" sz="1600" dirty="0"/>
              <a:t/>
            </a:r>
            <a:br>
              <a:rPr lang="en-US" sz="1600" dirty="0"/>
            </a:br>
            <a:r>
              <a:rPr lang="en-US" sz="1600" dirty="0"/>
              <a:t/>
            </a:r>
            <a:br>
              <a:rPr lang="en-US" sz="1600" dirty="0"/>
            </a:br>
            <a:r>
              <a:rPr lang="en-US" sz="3100" b="1" dirty="0">
                <a:solidFill>
                  <a:srgbClr val="FF0000"/>
                </a:solidFill>
              </a:rPr>
              <a:t/>
            </a:r>
            <a:br>
              <a:rPr lang="en-US" sz="3100" b="1" dirty="0">
                <a:solidFill>
                  <a:srgbClr val="FF0000"/>
                </a:solidFill>
              </a:rPr>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t>
            </a:r>
            <a:r>
              <a:rPr lang="en-US" sz="1000" dirty="0"/>
              <a:t> </a:t>
            </a:r>
            <a:r>
              <a:rPr lang="en-US" sz="3100" b="1" dirty="0">
                <a:solidFill>
                  <a:srgbClr val="FF0000"/>
                </a:solidFill>
              </a:rPr>
              <a:t>Race and Ethnicity </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3100" dirty="0">
                <a:solidFill>
                  <a:srgbClr val="FF0000"/>
                </a:solidFill>
              </a:rPr>
              <a:t> </a:t>
            </a:r>
            <a:r>
              <a:rPr lang="en-US" sz="2200" b="1" dirty="0">
                <a:solidFill>
                  <a:srgbClr val="FF0000"/>
                </a:solidFill>
              </a:rPr>
              <a:t>Primary Language </a:t>
            </a:r>
            <a:br>
              <a:rPr lang="en-US" sz="2200" b="1" dirty="0">
                <a:solidFill>
                  <a:srgbClr val="FF0000"/>
                </a:solidFill>
              </a:rPr>
            </a:br>
            <a:r>
              <a:rPr lang="en-US" sz="2200" dirty="0">
                <a:solidFill>
                  <a:srgbClr val="FF0000"/>
                </a:solidFill>
              </a:rPr>
              <a:t/>
            </a:r>
            <a:br>
              <a:rPr lang="en-US" sz="2200" dirty="0">
                <a:solidFill>
                  <a:srgbClr val="FF0000"/>
                </a:solidFill>
              </a:rPr>
            </a:br>
            <a:r>
              <a:rPr lang="en-US" sz="2200" dirty="0">
                <a:solidFill>
                  <a:schemeClr val="tx1"/>
                </a:solidFill>
              </a:rPr>
              <a:t> </a:t>
            </a:r>
            <a:br>
              <a:rPr lang="en-US" sz="2200" dirty="0">
                <a:solidFill>
                  <a:schemeClr val="tx1"/>
                </a:solidFill>
              </a:rPr>
            </a:br>
            <a:r>
              <a:rPr lang="en-US" sz="2200" dirty="0">
                <a:solidFill>
                  <a:schemeClr val="tx1"/>
                </a:solidFill>
              </a:rPr>
              <a:t/>
            </a:r>
            <a:br>
              <a:rPr lang="en-US" sz="2200" dirty="0">
                <a:solidFill>
                  <a:schemeClr val="tx1"/>
                </a:solidFill>
              </a:rPr>
            </a:br>
            <a:r>
              <a:rPr lang="en-US" sz="3100" dirty="0">
                <a:solidFill>
                  <a:srgbClr val="FF0000"/>
                </a:solidFill>
              </a:rPr>
              <a:t> </a:t>
            </a:r>
            <a:r>
              <a:rPr lang="en-US" sz="2200" b="1" dirty="0">
                <a:solidFill>
                  <a:srgbClr val="FF0000"/>
                </a:solidFill>
              </a:rPr>
              <a:t>Primary Language </a:t>
            </a:r>
            <a:r>
              <a:rPr lang="en-US" sz="2200" dirty="0">
                <a:solidFill>
                  <a:schemeClr val="tx1"/>
                </a:solidFill>
              </a:rPr>
              <a:t/>
            </a:r>
            <a:br>
              <a:rPr lang="en-US" sz="2200" dirty="0">
                <a:solidFill>
                  <a:schemeClr val="tx1"/>
                </a:solidFill>
              </a:rPr>
            </a:br>
            <a:r>
              <a:rPr lang="en-US" sz="2200" dirty="0">
                <a:solidFill>
                  <a:schemeClr val="tx1"/>
                </a:solidFill>
              </a:rPr>
              <a:t>2018/2019	                          2019/2020</a:t>
            </a:r>
            <a:br>
              <a:rPr lang="en-US" sz="2200" dirty="0">
                <a:solidFill>
                  <a:schemeClr val="tx1"/>
                </a:solidFill>
              </a:rPr>
            </a:br>
            <a:r>
              <a:rPr lang="en-US" sz="2200" dirty="0">
                <a:solidFill>
                  <a:schemeClr val="tx1"/>
                </a:solidFill>
              </a:rPr>
              <a:t>English: 323                           English: 322</a:t>
            </a:r>
            <a:br>
              <a:rPr lang="en-US" sz="2200" dirty="0">
                <a:solidFill>
                  <a:schemeClr val="tx1"/>
                </a:solidFill>
              </a:rPr>
            </a:br>
            <a:r>
              <a:rPr lang="en-US" sz="2200" dirty="0">
                <a:solidFill>
                  <a:schemeClr val="tx1"/>
                </a:solidFill>
              </a:rPr>
              <a:t>Spanish: 5                             Spanish: 2 </a:t>
            </a:r>
            <a:r>
              <a:rPr lang="en-US" sz="1600" dirty="0">
                <a:solidFill>
                  <a:schemeClr val="tx1"/>
                </a:solidFill>
              </a:rPr>
              <a:t/>
            </a:r>
            <a:br>
              <a:rPr lang="en-US" sz="1600" dirty="0">
                <a:solidFill>
                  <a:schemeClr val="tx1"/>
                </a:solidFill>
              </a:rPr>
            </a:br>
            <a:r>
              <a:rPr lang="en-US" sz="1600" dirty="0">
                <a:solidFill>
                  <a:schemeClr val="tx1"/>
                </a:solidFill>
              </a:rPr>
              <a:t/>
            </a:r>
            <a:br>
              <a:rPr lang="en-US" sz="1600" dirty="0">
                <a:solidFill>
                  <a:schemeClr val="tx1"/>
                </a:solidFill>
              </a:rPr>
            </a:br>
            <a:r>
              <a:rPr lang="en-US" sz="2700" dirty="0">
                <a:solidFill>
                  <a:schemeClr val="tx1"/>
                </a:solidFill>
              </a:rPr>
              <a:t/>
            </a:r>
            <a:br>
              <a:rPr lang="en-US" sz="2700" dirty="0">
                <a:solidFill>
                  <a:schemeClr val="tx1"/>
                </a:solidFill>
              </a:rPr>
            </a:br>
            <a:r>
              <a:rPr lang="en-US" sz="1800" dirty="0">
                <a:solidFill>
                  <a:schemeClr val="tx1"/>
                </a:solidFill>
              </a:rPr>
              <a:t/>
            </a:r>
            <a:br>
              <a:rPr lang="en-US" sz="1800" dirty="0">
                <a:solidFill>
                  <a:schemeClr val="tx1"/>
                </a:solidFill>
              </a:rPr>
            </a:br>
            <a:r>
              <a:rPr lang="en-US" sz="1600" dirty="0"/>
              <a:t/>
            </a:r>
            <a:br>
              <a:rPr lang="en-US" sz="1600" dirty="0"/>
            </a:b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3717541079"/>
              </p:ext>
            </p:extLst>
          </p:nvPr>
        </p:nvGraphicFramePr>
        <p:xfrm>
          <a:off x="1905000" y="2057400"/>
          <a:ext cx="6553200" cy="2906524"/>
        </p:xfrm>
        <a:graphic>
          <a:graphicData uri="http://schemas.openxmlformats.org/drawingml/2006/table">
            <a:tbl>
              <a:tblPr firstRow="1" firstCol="1" bandRow="1">
                <a:tableStyleId>{5C22544A-7EE6-4342-B048-85BDC9FD1C3A}</a:tableStyleId>
              </a:tblPr>
              <a:tblGrid>
                <a:gridCol w="4177648">
                  <a:extLst>
                    <a:ext uri="{9D8B030D-6E8A-4147-A177-3AD203B41FA5}">
                      <a16:colId xmlns:a16="http://schemas.microsoft.com/office/drawing/2014/main" val="20000"/>
                    </a:ext>
                  </a:extLst>
                </a:gridCol>
                <a:gridCol w="1161997">
                  <a:extLst>
                    <a:ext uri="{9D8B030D-6E8A-4147-A177-3AD203B41FA5}">
                      <a16:colId xmlns:a16="http://schemas.microsoft.com/office/drawing/2014/main" val="20001"/>
                    </a:ext>
                  </a:extLst>
                </a:gridCol>
                <a:gridCol w="1213555">
                  <a:extLst>
                    <a:ext uri="{9D8B030D-6E8A-4147-A177-3AD203B41FA5}">
                      <a16:colId xmlns:a16="http://schemas.microsoft.com/office/drawing/2014/main" val="20002"/>
                    </a:ext>
                  </a:extLst>
                </a:gridCol>
              </a:tblGrid>
              <a:tr h="544322">
                <a:tc>
                  <a:txBody>
                    <a:bodyPr/>
                    <a:lstStyle/>
                    <a:p>
                      <a:pPr marL="0" marR="0" algn="l">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2018/2019</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2019/2020</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81000">
                <a:tc>
                  <a:txBody>
                    <a:bodyPr/>
                    <a:lstStyle/>
                    <a:p>
                      <a:pPr marL="0" marR="0" algn="l">
                        <a:lnSpc>
                          <a:spcPct val="115000"/>
                        </a:lnSpc>
                        <a:spcBef>
                          <a:spcPts val="0"/>
                        </a:spcBef>
                        <a:spcAft>
                          <a:spcPts val="0"/>
                        </a:spcAft>
                      </a:pPr>
                      <a:r>
                        <a:rPr lang="en-US" sz="1600" dirty="0">
                          <a:effectLst/>
                        </a:rPr>
                        <a:t>American Indian or Alaska Native </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latin typeface="Calibri"/>
                          <a:ea typeface="Calibri"/>
                          <a:cs typeface="Times New Roman"/>
                        </a:rPr>
                        <a:t>1</a:t>
                      </a:r>
                    </a:p>
                  </a:txBody>
                  <a:tcPr marL="68580" marR="68580" marT="0" marB="0"/>
                </a:tc>
                <a:tc>
                  <a:txBody>
                    <a:bodyPr/>
                    <a:lstStyle/>
                    <a:p>
                      <a:pPr marL="0" marR="0" algn="l">
                        <a:lnSpc>
                          <a:spcPct val="115000"/>
                        </a:lnSpc>
                        <a:spcBef>
                          <a:spcPts val="0"/>
                        </a:spcBef>
                        <a:spcAft>
                          <a:spcPts val="0"/>
                        </a:spcAft>
                      </a:pPr>
                      <a:r>
                        <a:rPr lang="en-US" sz="1600" dirty="0">
                          <a:effectLst/>
                          <a:latin typeface="Calibri"/>
                          <a:ea typeface="Calibri"/>
                          <a:cs typeface="Times New Roman"/>
                        </a:rPr>
                        <a:t>0</a:t>
                      </a:r>
                    </a:p>
                  </a:txBody>
                  <a:tcPr marL="68580" marR="68580" marT="0" marB="0"/>
                </a:tc>
                <a:extLst>
                  <a:ext uri="{0D108BD9-81ED-4DB2-BD59-A6C34878D82A}">
                    <a16:rowId xmlns:a16="http://schemas.microsoft.com/office/drawing/2014/main" val="10001"/>
                  </a:ext>
                </a:extLst>
              </a:tr>
              <a:tr h="457202">
                <a:tc>
                  <a:txBody>
                    <a:bodyPr/>
                    <a:lstStyle/>
                    <a:p>
                      <a:pPr marL="0" marR="0" algn="l">
                        <a:lnSpc>
                          <a:spcPct val="115000"/>
                        </a:lnSpc>
                        <a:spcBef>
                          <a:spcPts val="0"/>
                        </a:spcBef>
                        <a:spcAft>
                          <a:spcPts val="0"/>
                        </a:spcAft>
                      </a:pPr>
                      <a:r>
                        <a:rPr lang="en-US" sz="1600" dirty="0">
                          <a:effectLst/>
                        </a:rPr>
                        <a:t>Caucasian </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13</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16</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81000">
                <a:tc>
                  <a:txBody>
                    <a:bodyPr/>
                    <a:lstStyle/>
                    <a:p>
                      <a:pPr marL="0" marR="0" algn="l">
                        <a:lnSpc>
                          <a:spcPct val="115000"/>
                        </a:lnSpc>
                        <a:spcBef>
                          <a:spcPts val="0"/>
                        </a:spcBef>
                        <a:spcAft>
                          <a:spcPts val="0"/>
                        </a:spcAft>
                      </a:pPr>
                      <a:r>
                        <a:rPr lang="en-US" sz="1600" dirty="0">
                          <a:effectLst/>
                        </a:rPr>
                        <a:t>African American </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302</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latin typeface="Calibri"/>
                          <a:ea typeface="Calibri"/>
                          <a:cs typeface="Times New Roman"/>
                        </a:rPr>
                        <a:t>284</a:t>
                      </a:r>
                    </a:p>
                  </a:txBody>
                  <a:tcPr marL="68580" marR="68580" marT="0" marB="0"/>
                </a:tc>
                <a:extLst>
                  <a:ext uri="{0D108BD9-81ED-4DB2-BD59-A6C34878D82A}">
                    <a16:rowId xmlns:a16="http://schemas.microsoft.com/office/drawing/2014/main" val="10003"/>
                  </a:ext>
                </a:extLst>
              </a:tr>
              <a:tr h="381000">
                <a:tc>
                  <a:txBody>
                    <a:bodyPr/>
                    <a:lstStyle/>
                    <a:p>
                      <a:pPr marL="0" marR="0" algn="l">
                        <a:lnSpc>
                          <a:spcPct val="115000"/>
                        </a:lnSpc>
                        <a:spcBef>
                          <a:spcPts val="0"/>
                        </a:spcBef>
                        <a:spcAft>
                          <a:spcPts val="0"/>
                        </a:spcAft>
                      </a:pPr>
                      <a:r>
                        <a:rPr lang="en-US" sz="1600" dirty="0">
                          <a:effectLst/>
                        </a:rPr>
                        <a:t>Multi- Racial </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10</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rPr>
                        <a:t>14</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81000">
                <a:tc>
                  <a:txBody>
                    <a:bodyPr/>
                    <a:lstStyle/>
                    <a:p>
                      <a:pPr marL="0" marR="0" algn="l">
                        <a:lnSpc>
                          <a:spcPct val="115000"/>
                        </a:lnSpc>
                        <a:spcBef>
                          <a:spcPts val="0"/>
                        </a:spcBef>
                        <a:spcAft>
                          <a:spcPts val="0"/>
                        </a:spcAft>
                      </a:pPr>
                      <a:r>
                        <a:rPr lang="en-US" sz="1600" dirty="0">
                          <a:effectLst/>
                        </a:rPr>
                        <a:t>Hispanic /Latino </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latin typeface="Calibri"/>
                          <a:ea typeface="Calibri"/>
                          <a:cs typeface="Times New Roman"/>
                        </a:rPr>
                        <a:t>2</a:t>
                      </a:r>
                    </a:p>
                  </a:txBody>
                  <a:tcPr marL="68580" marR="68580" marT="0" marB="0"/>
                </a:tc>
                <a:tc>
                  <a:txBody>
                    <a:bodyPr/>
                    <a:lstStyle/>
                    <a:p>
                      <a:pPr marL="0" marR="0" algn="l">
                        <a:lnSpc>
                          <a:spcPct val="115000"/>
                        </a:lnSpc>
                        <a:spcBef>
                          <a:spcPts val="0"/>
                        </a:spcBef>
                        <a:spcAft>
                          <a:spcPts val="0"/>
                        </a:spcAft>
                      </a:pPr>
                      <a:r>
                        <a:rPr lang="en-US" sz="1600" dirty="0">
                          <a:effectLst/>
                          <a:latin typeface="Calibri"/>
                          <a:ea typeface="Calibri"/>
                          <a:cs typeface="Times New Roman"/>
                        </a:rPr>
                        <a:t>10</a:t>
                      </a:r>
                    </a:p>
                  </a:txBody>
                  <a:tcPr marL="68580" marR="68580" marT="0" marB="0"/>
                </a:tc>
                <a:extLst>
                  <a:ext uri="{0D108BD9-81ED-4DB2-BD59-A6C34878D82A}">
                    <a16:rowId xmlns:a16="http://schemas.microsoft.com/office/drawing/2014/main" val="10005"/>
                  </a:ext>
                </a:extLst>
              </a:tr>
              <a:tr h="381000">
                <a:tc>
                  <a:txBody>
                    <a:bodyPr/>
                    <a:lstStyle/>
                    <a:p>
                      <a:pPr marL="0" marR="0" algn="l">
                        <a:lnSpc>
                          <a:spcPct val="115000"/>
                        </a:lnSpc>
                        <a:spcBef>
                          <a:spcPts val="0"/>
                        </a:spcBef>
                        <a:spcAft>
                          <a:spcPts val="0"/>
                        </a:spcAft>
                      </a:pPr>
                      <a:r>
                        <a:rPr lang="en-US" sz="1600" dirty="0">
                          <a:effectLst/>
                        </a:rPr>
                        <a:t>Unspecified </a:t>
                      </a:r>
                      <a:endParaRPr lang="en-US" sz="1600"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600" dirty="0">
                          <a:effectLst/>
                          <a:latin typeface="Calibri"/>
                          <a:ea typeface="Calibri"/>
                          <a:cs typeface="Times New Roman"/>
                        </a:rPr>
                        <a:t>0</a:t>
                      </a:r>
                    </a:p>
                  </a:txBody>
                  <a:tcPr marL="68580" marR="68580" marT="0" marB="0"/>
                </a:tc>
                <a:tc>
                  <a:txBody>
                    <a:bodyPr/>
                    <a:lstStyle/>
                    <a:p>
                      <a:pPr marL="0" marR="0" algn="l">
                        <a:lnSpc>
                          <a:spcPct val="115000"/>
                        </a:lnSpc>
                        <a:spcBef>
                          <a:spcPts val="0"/>
                        </a:spcBef>
                        <a:spcAft>
                          <a:spcPts val="0"/>
                        </a:spcAft>
                      </a:pPr>
                      <a:r>
                        <a:rPr lang="en-US" sz="1600" dirty="0">
                          <a:effectLst/>
                        </a:rPr>
                        <a:t>0</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4" name="Rectangle 1"/>
          <p:cNvSpPr>
            <a:spLocks noChangeArrowheads="1"/>
          </p:cNvSpPr>
          <p:nvPr/>
        </p:nvSpPr>
        <p:spPr bwMode="auto">
          <a:xfrm>
            <a:off x="3079750" y="3187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A3557B72-86A3-4E7B-A5EA-4F7A85B4A24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33400" y="414670"/>
            <a:ext cx="3255096" cy="1749614"/>
          </a:xfrm>
          <a:prstGeom prst="rect">
            <a:avLst/>
          </a:prstGeom>
        </p:spPr>
      </p:pic>
    </p:spTree>
    <p:extLst>
      <p:ext uri="{BB962C8B-B14F-4D97-AF65-F5344CB8AC3E}">
        <p14:creationId xmlns:p14="http://schemas.microsoft.com/office/powerpoint/2010/main" val="154200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US" sz="2800" dirty="0"/>
              <a:t>PFCE Framework</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361" y="1371600"/>
            <a:ext cx="7467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15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EEC14B-9937-442C-90E0-037A95B67DB2}"/>
              </a:ext>
            </a:extLst>
          </p:cNvPr>
          <p:cNvSpPr>
            <a:spLocks noGrp="1"/>
          </p:cNvSpPr>
          <p:nvPr>
            <p:ph type="title"/>
          </p:nvPr>
        </p:nvSpPr>
        <p:spPr/>
        <p:txBody>
          <a:bodyPr/>
          <a:lstStyle/>
          <a:p>
            <a:r>
              <a:rPr lang="en-US" dirty="0"/>
              <a:t>         Partnership Agreement</a:t>
            </a:r>
          </a:p>
        </p:txBody>
      </p:sp>
      <p:sp>
        <p:nvSpPr>
          <p:cNvPr id="6" name="TextBox 5">
            <a:extLst>
              <a:ext uri="{FF2B5EF4-FFF2-40B4-BE49-F238E27FC236}">
                <a16:creationId xmlns:a16="http://schemas.microsoft.com/office/drawing/2014/main" id="{30CF2B25-D6DC-470C-AF67-6BB6BD8EEF99}"/>
              </a:ext>
            </a:extLst>
          </p:cNvPr>
          <p:cNvSpPr txBox="1"/>
          <p:nvPr/>
        </p:nvSpPr>
        <p:spPr>
          <a:xfrm>
            <a:off x="609600" y="2541204"/>
            <a:ext cx="8153400" cy="923330"/>
          </a:xfrm>
          <a:prstGeom prst="rect">
            <a:avLst/>
          </a:prstGeom>
          <a:noFill/>
        </p:spPr>
        <p:txBody>
          <a:bodyPr wrap="square">
            <a:spAutoFit/>
          </a:bodyPr>
          <a:lstStyle/>
          <a:p>
            <a:r>
              <a:rPr lang="en-US" sz="1800" dirty="0"/>
              <a:t>FS and the parent establishes a partnership of the goals they have outline for their family to achieve.  FS assist through seeking services and making referrals with community partners. </a:t>
            </a:r>
            <a:endParaRPr lang="en-US" dirty="0"/>
          </a:p>
        </p:txBody>
      </p:sp>
      <p:sp>
        <p:nvSpPr>
          <p:cNvPr id="8" name="TextBox 7">
            <a:extLst>
              <a:ext uri="{FF2B5EF4-FFF2-40B4-BE49-F238E27FC236}">
                <a16:creationId xmlns:a16="http://schemas.microsoft.com/office/drawing/2014/main" id="{677E5DE8-C19B-43FA-B55A-B49580C766BB}"/>
              </a:ext>
            </a:extLst>
          </p:cNvPr>
          <p:cNvSpPr txBox="1"/>
          <p:nvPr/>
        </p:nvSpPr>
        <p:spPr>
          <a:xfrm>
            <a:off x="2514600" y="4038600"/>
            <a:ext cx="4572000" cy="1477328"/>
          </a:xfrm>
          <a:prstGeom prst="rect">
            <a:avLst/>
          </a:prstGeom>
          <a:noFill/>
        </p:spPr>
        <p:txBody>
          <a:bodyPr wrap="square">
            <a:spAutoFit/>
          </a:bodyPr>
          <a:lstStyle/>
          <a:p>
            <a:r>
              <a:rPr lang="en-US" sz="1800" dirty="0">
                <a:solidFill>
                  <a:srgbClr val="FF0000"/>
                </a:solidFill>
              </a:rPr>
              <a:t> 		</a:t>
            </a:r>
            <a:r>
              <a:rPr lang="en-US" sz="1800" b="1" u="sng" dirty="0"/>
              <a:t>Services Received</a:t>
            </a:r>
            <a:r>
              <a:rPr lang="en-US" sz="1800" dirty="0">
                <a:solidFill>
                  <a:srgbClr val="FFFF00"/>
                </a:solidFill>
              </a:rPr>
              <a:t/>
            </a:r>
            <a:br>
              <a:rPr lang="en-US" sz="1800" dirty="0">
                <a:solidFill>
                  <a:srgbClr val="FFFF00"/>
                </a:solidFill>
              </a:rPr>
            </a:br>
            <a:r>
              <a:rPr lang="en-US" sz="1800" dirty="0">
                <a:solidFill>
                  <a:srgbClr val="FFFF00"/>
                </a:solidFill>
              </a:rPr>
              <a:t/>
            </a:r>
            <a:br>
              <a:rPr lang="en-US" sz="1800" dirty="0">
                <a:solidFill>
                  <a:srgbClr val="FFFF00"/>
                </a:solidFill>
              </a:rPr>
            </a:br>
            <a:r>
              <a:rPr lang="en-US" sz="1800" b="1" dirty="0"/>
              <a:t> 2018/2019                    2019/2020</a:t>
            </a:r>
            <a:br>
              <a:rPr lang="en-US" sz="1800" b="1" dirty="0"/>
            </a:br>
            <a:r>
              <a:rPr lang="en-US" sz="1800" b="1" dirty="0"/>
              <a:t>     </a:t>
            </a:r>
            <a:r>
              <a:rPr lang="en-US" sz="1800" dirty="0"/>
              <a:t>198	                            130</a:t>
            </a:r>
            <a:br>
              <a:rPr lang="en-US" sz="1800" dirty="0"/>
            </a:br>
            <a:endParaRPr lang="en-US" dirty="0"/>
          </a:p>
        </p:txBody>
      </p:sp>
    </p:spTree>
    <p:extLst>
      <p:ext uri="{BB962C8B-B14F-4D97-AF65-F5344CB8AC3E}">
        <p14:creationId xmlns:p14="http://schemas.microsoft.com/office/powerpoint/2010/main" val="4132085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2717</TotalTime>
  <Words>618</Words>
  <Application>Microsoft Office PowerPoint</Application>
  <PresentationFormat>On-screen Show (4:3)</PresentationFormat>
  <Paragraphs>196</Paragraphs>
  <Slides>26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Century Gothic</vt:lpstr>
      <vt:lpstr>MS Mincho</vt:lpstr>
      <vt:lpstr>Times New Roman</vt:lpstr>
      <vt:lpstr>Wingdings 3</vt:lpstr>
      <vt:lpstr>Ion Boardroom</vt:lpstr>
      <vt:lpstr>Chart</vt:lpstr>
      <vt:lpstr>Head Start Annual Report 2019-2020 </vt:lpstr>
      <vt:lpstr>PowerPoint Presentation</vt:lpstr>
      <vt:lpstr>            Family Services Overview   The Family Services component consist of two content areas:  ERSEA (Enrollment, Recruitment, Selection, Eligibility, and Attendance)  Family Engagement     </vt:lpstr>
      <vt:lpstr>                             Enrollment Data Comparison                                                                                                                  2018/2019                           2019-2020     Transitioning /Returning          Transitioning /Returning           115       /      185                        113       /      186      </vt:lpstr>
      <vt:lpstr>PowerPoint Presentation</vt:lpstr>
      <vt:lpstr>PowerPoint Presentation</vt:lpstr>
      <vt:lpstr>                                                  Race and Ethnicity             Primary Language       Primary Language  2018/2019                           2019/2020 English: 323                           English: 322 Spanish: 5                             Spanish: 2      </vt:lpstr>
      <vt:lpstr>PFCE Framework          </vt:lpstr>
      <vt:lpstr>         Partnership Agreement</vt:lpstr>
      <vt:lpstr>                             Father Engagement Services  Received                                       2018/2019                       2019/2020                                                                                         Family Assessments        119                    147    Family Goal Setting         93            148    Involved in Child’s Development    119           165    Head Start Program Governance       2               2     Parent Education Workshops       33      90                                                                     </vt:lpstr>
      <vt:lpstr>ReadyRosie (Parent Engagement Curriculum)</vt:lpstr>
      <vt:lpstr>                                              ReadyRosie Videos                                         Learning Outcome  Language and Literacy                                      375 Math                                                       245 Social Emotional                                               199 Health and Well-Being                                        543  Family Outcome Family Well-Being                                                   206 Positive Parent-Child Relationships                      454 Families as Lifelong Educators                              435 Families as Learners                                               454 Family Engagement in Transition                           28 Family Connection to Peers and Community      13     Families as Advocates and Leaders                     0</vt:lpstr>
      <vt:lpstr>Health &amp; Nutrition Services Overview</vt:lpstr>
      <vt:lpstr>Health Statistics</vt:lpstr>
      <vt:lpstr>Meals Served</vt:lpstr>
      <vt:lpstr>PowerPoint Presentation</vt:lpstr>
      <vt:lpstr>Education and Child Development Overview</vt:lpstr>
      <vt:lpstr>Our Children Are Our Greatest Resource </vt:lpstr>
      <vt:lpstr>                CLASS Scores </vt:lpstr>
      <vt:lpstr>Head Start Program Performance  Standard 1302.14 (b) states "a program must ensure at least 10 percent of its total funded enrollment is filled by children eligible for services under IDEA.</vt:lpstr>
      <vt:lpstr>   Head Start Program Performance  Standard 1302.91 (e)(2) &amp; (3) states “a program must ensure all center-based teachers have at least an associate's or bachelor's degree in child development or early childhood education, equivalent coursework, or otherwise meet the requirements of section 648A(a)(3)(B) of the Act.</vt:lpstr>
      <vt:lpstr>                                 School Readiness     The Head Start Approach to School Readiness means that children are ready for school, families are ready to support their children’s learning, and schools are ready for children  The five central domains (comprehensive) of child development are:   (1) Approaches to Learning  (2) Social and Emotional Development   (3) Language and Literacy   (4) Cognition  (5) Perceptual, Motor, and Physical Development.  </vt:lpstr>
      <vt:lpstr>Teaching Strategies Gold</vt:lpstr>
      <vt:lpstr>Phonological  Awareness   Literacy    Screening</vt:lpstr>
      <vt:lpstr>Ready for 5K!!</vt:lpstr>
      <vt:lpstr>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Services Data Overview</dc:title>
  <dc:creator>Warp 3 User</dc:creator>
  <cp:lastModifiedBy>Carolyn Murray</cp:lastModifiedBy>
  <cp:revision>106</cp:revision>
  <dcterms:created xsi:type="dcterms:W3CDTF">2020-01-23T15:11:28Z</dcterms:created>
  <dcterms:modified xsi:type="dcterms:W3CDTF">2021-03-25T16:56:53Z</dcterms:modified>
</cp:coreProperties>
</file>